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Noto Sans Symbols"/>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6720">
          <p15:clr>
            <a:srgbClr val="A4A3A4"/>
          </p15:clr>
        </p15:guide>
        <p15:guide id="2" orient="horz" pos="744">
          <p15:clr>
            <a:srgbClr val="A4A3A4"/>
          </p15:clr>
        </p15:guide>
      </p15:sldGuideLst>
    </p:ext>
    <p:ext uri="GoogleSlidesCustomDataVersion2">
      <go:slidesCustomData xmlns:go="http://customooxmlschemas.google.com/" r:id="rId29" roundtripDataSignature="AMtx7mhBWDECWnZ0/DEBV8htOtvVoRuT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720"/>
        <p:guide pos="74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otoSansSymbols-bold.fntdata"/><Relationship Id="rId27" Type="http://schemas.openxmlformats.org/officeDocument/2006/relationships/font" Target="fonts/NotoSansSymbol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0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mbria"/>
                <a:ea typeface="Cambria"/>
                <a:cs typeface="Cambria"/>
                <a:sym typeface="Cambria"/>
              </a:rPr>
              <a:t>‹#›</a:t>
            </a:fld>
            <a:endParaRPr b="0" i="0" sz="1200" u="none" cap="none" strike="noStrike">
              <a:solidFill>
                <a:schemeClr val="dk1"/>
              </a:solidFill>
              <a:latin typeface="Cambria"/>
              <a:ea typeface="Cambria"/>
              <a:cs typeface="Cambria"/>
              <a:sym typeface="Cambr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1: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2: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2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4" name="Google Shape;24;p24"/>
          <p:cNvCxnSpPr/>
          <p:nvPr/>
        </p:nvCxnSpPr>
        <p:spPr>
          <a:xfrm>
            <a:off x="0" y="6310215"/>
            <a:ext cx="12188840" cy="0"/>
          </a:xfrm>
          <a:prstGeom prst="straightConnector1">
            <a:avLst/>
          </a:prstGeom>
          <a:noFill/>
          <a:ln cap="flat" cmpd="sng" w="38100">
            <a:solidFill>
              <a:srgbClr val="DAAC27"/>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5" name="Shape 25"/>
        <p:cNvGrpSpPr/>
        <p:nvPr/>
      </p:nvGrpSpPr>
      <p:grpSpPr>
        <a:xfrm>
          <a:off x="0" y="0"/>
          <a:ext cx="0" cy="0"/>
          <a:chOff x="0" y="0"/>
          <a:chExt cx="0" cy="0"/>
        </a:xfrm>
      </p:grpSpPr>
      <p:sp>
        <p:nvSpPr>
          <p:cNvPr id="26" name="Google Shape;26;p25"/>
          <p:cNvSpPr/>
          <p:nvPr/>
        </p:nvSpPr>
        <p:spPr>
          <a:xfrm>
            <a:off x="3175" y="6400800"/>
            <a:ext cx="12188825" cy="457200"/>
          </a:xfrm>
          <a:prstGeom prst="rect">
            <a:avLst/>
          </a:prstGeom>
          <a:solidFill>
            <a:srgbClr val="CF0A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5"/>
          <p:cNvSpPr/>
          <p:nvPr/>
        </p:nvSpPr>
        <p:spPr>
          <a:xfrm>
            <a:off x="15" y="6334316"/>
            <a:ext cx="12188825" cy="64008"/>
          </a:xfrm>
          <a:prstGeom prst="rect">
            <a:avLst/>
          </a:prstGeom>
          <a:solidFill>
            <a:srgbClr val="001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5"/>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30" name="Google Shape;30;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33" name="Google Shape;33;p25"/>
          <p:cNvCxnSpPr/>
          <p:nvPr/>
        </p:nvCxnSpPr>
        <p:spPr>
          <a:xfrm>
            <a:off x="0" y="6310215"/>
            <a:ext cx="12188840" cy="0"/>
          </a:xfrm>
          <a:prstGeom prst="straightConnector1">
            <a:avLst/>
          </a:prstGeom>
          <a:noFill/>
          <a:ln cap="flat" cmpd="sng" w="38100">
            <a:solidFill>
              <a:srgbClr val="DAAC27"/>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4" name="Shape 34"/>
        <p:cNvGrpSpPr/>
        <p:nvPr/>
      </p:nvGrpSpPr>
      <p:grpSpPr>
        <a:xfrm>
          <a:off x="0" y="0"/>
          <a:ext cx="0" cy="0"/>
          <a:chOff x="0" y="0"/>
          <a:chExt cx="0" cy="0"/>
        </a:xfrm>
      </p:grpSpPr>
      <p:sp>
        <p:nvSpPr>
          <p:cNvPr id="35" name="Google Shape;35;p2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9" name="Google Shape;39;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2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7"/>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6" name="Google Shape;46;p27"/>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27"/>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27"/>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7" name="Shape 57"/>
        <p:cNvGrpSpPr/>
        <p:nvPr/>
      </p:nvGrpSpPr>
      <p:grpSpPr>
        <a:xfrm>
          <a:off x="0" y="0"/>
          <a:ext cx="0" cy="0"/>
          <a:chOff x="0" y="0"/>
          <a:chExt cx="0" cy="0"/>
        </a:xfrm>
      </p:grpSpPr>
      <p:sp>
        <p:nvSpPr>
          <p:cNvPr id="58" name="Google Shape;58;p29"/>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9"/>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9"/>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9"/>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29"/>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3" name="Google Shape;63;p29"/>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6" name="Shape 66"/>
        <p:cNvGrpSpPr/>
        <p:nvPr/>
      </p:nvGrpSpPr>
      <p:grpSpPr>
        <a:xfrm>
          <a:off x="0" y="0"/>
          <a:ext cx="0" cy="0"/>
          <a:chOff x="0" y="0"/>
          <a:chExt cx="0" cy="0"/>
        </a:xfrm>
      </p:grpSpPr>
      <p:sp>
        <p:nvSpPr>
          <p:cNvPr id="67" name="Google Shape;67;p30"/>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0"/>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0"/>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0" name="Google Shape;70;p30"/>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71" name="Google Shape;71;p30"/>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2" name="Google Shape;72;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1" name="Shape 81"/>
        <p:cNvGrpSpPr/>
        <p:nvPr/>
      </p:nvGrpSpPr>
      <p:grpSpPr>
        <a:xfrm>
          <a:off x="0" y="0"/>
          <a:ext cx="0" cy="0"/>
          <a:chOff x="0" y="0"/>
          <a:chExt cx="0" cy="0"/>
        </a:xfrm>
      </p:grpSpPr>
      <p:sp>
        <p:nvSpPr>
          <p:cNvPr id="82" name="Google Shape;82;p3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3"/>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3"/>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23"/>
          <p:cNvCxnSpPr/>
          <p:nvPr/>
        </p:nvCxnSpPr>
        <p:spPr>
          <a:xfrm>
            <a:off x="0" y="6310215"/>
            <a:ext cx="12188840" cy="0"/>
          </a:xfrm>
          <a:prstGeom prst="straightConnector1">
            <a:avLst/>
          </a:prstGeom>
          <a:noFill/>
          <a:ln cap="flat" cmpd="sng" w="38100">
            <a:solidFill>
              <a:srgbClr val="DAAC2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tealprod.tea.state.tx.us/TSP/TEASecurePortal/Access/LogonServlet"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tealprod.tea.state.tx.us/TWEDS/103/0/0/0/DataSubmission/TechnicalResources/181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nvSpPr>
        <p:spPr>
          <a:xfrm>
            <a:off x="0" y="2767543"/>
            <a:ext cx="12192000" cy="2055665"/>
          </a:xfrm>
          <a:prstGeom prst="rect">
            <a:avLst/>
          </a:prstGeom>
          <a:noFill/>
          <a:ln>
            <a:noFill/>
          </a:ln>
        </p:spPr>
        <p:txBody>
          <a:bodyPr anchorCtr="0" anchor="t" bIns="45700" lIns="91425" spcFirstLastPara="1" rIns="91425" wrap="square" tIns="45700">
            <a:noAutofit/>
          </a:bodyPr>
          <a:lstStyle/>
          <a:p>
            <a:pPr indent="0" lvl="0" marL="0" marR="0" rtl="0" algn="ctr">
              <a:lnSpc>
                <a:spcPct val="85000"/>
              </a:lnSpc>
              <a:spcBef>
                <a:spcPts val="0"/>
              </a:spcBef>
              <a:spcAft>
                <a:spcPts val="0"/>
              </a:spcAft>
              <a:buClr>
                <a:srgbClr val="001F5B"/>
              </a:buClr>
              <a:buSzPts val="6600"/>
              <a:buFont typeface="Calibri"/>
              <a:buNone/>
            </a:pPr>
            <a:r>
              <a:rPr b="1" i="0" lang="en-US" sz="6600" u="none" cap="none" strike="noStrike">
                <a:solidFill>
                  <a:srgbClr val="001F5B"/>
                </a:solidFill>
                <a:latin typeface="Calibri"/>
                <a:ea typeface="Calibri"/>
                <a:cs typeface="Calibri"/>
                <a:sym typeface="Calibri"/>
              </a:rPr>
              <a:t>OnDataSuite PEIMS Forum Discussion</a:t>
            </a:r>
            <a:endParaRPr/>
          </a:p>
        </p:txBody>
      </p:sp>
      <p:pic>
        <p:nvPicPr>
          <p:cNvPr id="94" name="Google Shape;94;p1"/>
          <p:cNvPicPr preferRelativeResize="0"/>
          <p:nvPr/>
        </p:nvPicPr>
        <p:blipFill rotWithShape="1">
          <a:blip r:embed="rId3">
            <a:alphaModFix/>
          </a:blip>
          <a:srcRect b="0" l="0" r="0" t="0"/>
          <a:stretch/>
        </p:blipFill>
        <p:spPr>
          <a:xfrm>
            <a:off x="3370338" y="372383"/>
            <a:ext cx="5451325" cy="2315892"/>
          </a:xfrm>
          <a:prstGeom prst="rect">
            <a:avLst/>
          </a:prstGeom>
          <a:noFill/>
          <a:ln>
            <a:noFill/>
          </a:ln>
        </p:spPr>
      </p:pic>
      <p:sp>
        <p:nvSpPr>
          <p:cNvPr id="95" name="Google Shape;95;p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165" name="Google Shape;165;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166" name="Google Shape;166;p10"/>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pic>
        <p:nvPicPr>
          <p:cNvPr id="167" name="Google Shape;167;p10"/>
          <p:cNvPicPr preferRelativeResize="0"/>
          <p:nvPr/>
        </p:nvPicPr>
        <p:blipFill rotWithShape="1">
          <a:blip r:embed="rId3">
            <a:alphaModFix/>
          </a:blip>
          <a:srcRect b="0" l="0" r="0" t="0"/>
          <a:stretch/>
        </p:blipFill>
        <p:spPr>
          <a:xfrm>
            <a:off x="3263277" y="1767006"/>
            <a:ext cx="8433815" cy="4009807"/>
          </a:xfrm>
          <a:prstGeom prst="rect">
            <a:avLst/>
          </a:prstGeom>
          <a:noFill/>
          <a:ln>
            <a:noFill/>
          </a:ln>
        </p:spPr>
      </p:pic>
      <p:sp>
        <p:nvSpPr>
          <p:cNvPr id="168" name="Google Shape;168;p10"/>
          <p:cNvSpPr txBox="1"/>
          <p:nvPr/>
        </p:nvSpPr>
        <p:spPr>
          <a:xfrm>
            <a:off x="141402" y="2263804"/>
            <a:ext cx="27525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TISD </a:t>
            </a:r>
            <a:r>
              <a:rPr lang="en-US" sz="1800"/>
              <a:t>s</a:t>
            </a:r>
            <a:r>
              <a:rPr b="0" i="0" lang="en-US" sz="1800" u="none" cap="none" strike="noStrike">
                <a:solidFill>
                  <a:srgbClr val="000000"/>
                </a:solidFill>
                <a:latin typeface="Arial"/>
                <a:ea typeface="Arial"/>
                <a:cs typeface="Arial"/>
                <a:sym typeface="Arial"/>
              </a:rPr>
              <a:t>tarts with loading our 2023-2024 Fall PEIMS File into ODS </a:t>
            </a:r>
            <a:r>
              <a:rPr lang="en-US" sz="1800"/>
              <a:t>a</a:t>
            </a:r>
            <a:r>
              <a:rPr b="0" i="0" lang="en-US" sz="1800" u="none" cap="none" strike="noStrike">
                <a:solidFill>
                  <a:srgbClr val="000000"/>
                </a:solidFill>
                <a:latin typeface="Arial"/>
                <a:ea typeface="Arial"/>
                <a:cs typeface="Arial"/>
                <a:sym typeface="Arial"/>
              </a:rPr>
              <a:t>s soon as possible to start reviewing the data. </a:t>
            </a:r>
            <a:r>
              <a:rPr lang="en-US" sz="1800"/>
              <a:t>T</a:t>
            </a:r>
            <a:r>
              <a:rPr b="0" i="0" lang="en-US" sz="1800" u="none" cap="none" strike="noStrike">
                <a:solidFill>
                  <a:srgbClr val="000000"/>
                </a:solidFill>
                <a:latin typeface="Arial"/>
                <a:ea typeface="Arial"/>
                <a:cs typeface="Arial"/>
                <a:sym typeface="Arial"/>
              </a:rPr>
              <a:t>his year our district started loading Fall files on 08/15/2023 our first day of school.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174" name="Google Shape;174;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175" name="Google Shape;175;p11"/>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
        <p:nvSpPr>
          <p:cNvPr id="176" name="Google Shape;176;p11"/>
          <p:cNvSpPr txBox="1"/>
          <p:nvPr/>
        </p:nvSpPr>
        <p:spPr>
          <a:xfrm>
            <a:off x="521208" y="1426464"/>
            <a:ext cx="11283600" cy="4246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800" u="none" cap="none" strike="noStrike">
                <a:solidFill>
                  <a:srgbClr val="000000"/>
                </a:solidFill>
                <a:latin typeface="Calibri"/>
                <a:ea typeface="Calibri"/>
                <a:cs typeface="Calibri"/>
                <a:sym typeface="Calibri"/>
              </a:rPr>
              <a:t>SIS Steps eSchoolPLUS</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Run an Advanced Search out of eSchoolPLUS for students who have withdrawn after the last day in September of the prior school year. </a:t>
            </a:r>
            <a:endParaRPr/>
          </a:p>
          <a:p>
            <a:pPr indent="0" lvl="0" marL="0" marR="0" rtl="0" algn="l">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Pull W/D Dates, W/D Codes (not graduated or another Tomball school), and any available </a:t>
            </a:r>
            <a:r>
              <a:rPr lang="en-US" sz="1800">
                <a:latin typeface="Calibri"/>
                <a:ea typeface="Calibri"/>
                <a:cs typeface="Calibri"/>
                <a:sym typeface="Calibri"/>
              </a:rPr>
              <a:t>c</a:t>
            </a:r>
            <a:r>
              <a:rPr b="0" i="0" lang="en-US" sz="1800" u="none" cap="none" strike="noStrike">
                <a:solidFill>
                  <a:srgbClr val="000000"/>
                </a:solidFill>
                <a:latin typeface="Calibri"/>
                <a:ea typeface="Calibri"/>
                <a:cs typeface="Calibri"/>
                <a:sym typeface="Calibri"/>
              </a:rPr>
              <a:t>omments entered by the Registrar. </a:t>
            </a:r>
            <a:endParaRPr/>
          </a:p>
          <a:p>
            <a:pPr indent="0" lvl="0" marL="0" marR="0" rtl="0" algn="l">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Export to Excel</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*For eSchool, the Advanced Search adds extra space characters at the ends of the Student IDs wh</a:t>
            </a:r>
            <a:r>
              <a:rPr lang="en-US" sz="1800">
                <a:latin typeface="Calibri"/>
                <a:ea typeface="Calibri"/>
                <a:cs typeface="Calibri"/>
                <a:sym typeface="Calibri"/>
              </a:rPr>
              <a:t>ich</a:t>
            </a:r>
            <a:r>
              <a:rPr b="0" i="0" lang="en-US" sz="1800" u="none" cap="none" strike="noStrike">
                <a:solidFill>
                  <a:srgbClr val="000000"/>
                </a:solidFill>
                <a:latin typeface="Calibri"/>
                <a:ea typeface="Calibri"/>
                <a:cs typeface="Calibri"/>
                <a:sym typeface="Calibri"/>
              </a:rPr>
              <a:t> we have to remove later. I take the Student IDs from the Excel spreadsheet and paste them into OneNote. I then highlight the spaces at the end of the first ID, use Replace, and leave the Replace With field blank. I click Replace All to remove all spaces at the end of the Student IDs and paste these clean values back into the Excel spreadsheet.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182" name="Google Shape;182;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183" name="Google Shape;183;p12"/>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
        <p:nvSpPr>
          <p:cNvPr id="184" name="Google Shape;184;p12"/>
          <p:cNvSpPr txBox="1"/>
          <p:nvPr/>
        </p:nvSpPr>
        <p:spPr>
          <a:xfrm>
            <a:off x="521208" y="1426464"/>
            <a:ext cx="11283600" cy="4656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800" u="none" cap="none" strike="noStrike">
                <a:solidFill>
                  <a:srgbClr val="000000"/>
                </a:solidFill>
                <a:latin typeface="Calibri"/>
                <a:ea typeface="Calibri"/>
                <a:cs typeface="Calibri"/>
                <a:sym typeface="Calibri"/>
              </a:rPr>
              <a:t>TEAL Steps </a:t>
            </a:r>
            <a:endParaRPr b="1"/>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Go to </a:t>
            </a:r>
            <a:r>
              <a:rPr b="0" i="0" lang="en-US" sz="1800" u="sng" cap="none" strike="noStrike">
                <a:solidFill>
                  <a:schemeClr val="hlink"/>
                </a:solidFill>
                <a:latin typeface="Calibri"/>
                <a:ea typeface="Calibri"/>
                <a:cs typeface="Calibri"/>
                <a:sym typeface="Calibri"/>
                <a:hlinkClick r:id="rId3"/>
              </a:rPr>
              <a:t>TEAL </a:t>
            </a:r>
            <a:r>
              <a:rPr b="0" i="0" lang="en-US" sz="1800" u="none" cap="none" strike="noStrike">
                <a:solidFill>
                  <a:srgbClr val="000000"/>
                </a:solidFill>
                <a:latin typeface="Calibri"/>
                <a:ea typeface="Calibri"/>
                <a:cs typeface="Calibri"/>
                <a:sym typeface="Calibri"/>
              </a:rPr>
              <a:t>&gt;Texas Student Data System Portal &gt; Unique ID &gt;View ET Reports &gt;Click the Run button for UID0-000-004 Enrollment Status of Prior School Year Students </a:t>
            </a:r>
            <a:endParaRPr/>
          </a:p>
          <a:p>
            <a:pPr indent="0" lvl="0" marL="0" marR="0" rtl="0" algn="l">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Select All Campuses </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Select All Reports </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Select Full SSN/Alt ID </a:t>
            </a:r>
            <a:endParaRPr/>
          </a:p>
          <a:p>
            <a:pPr indent="0" lvl="0" marL="0" marR="0" rtl="0" algn="l">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Run</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Once you run the report the Status will display “IN PROGRESS”</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Download the report once it is complete. </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 </a:t>
            </a:r>
            <a:endParaRPr/>
          </a:p>
        </p:txBody>
      </p:sp>
      <p:pic>
        <p:nvPicPr>
          <p:cNvPr id="185" name="Google Shape;185;p12"/>
          <p:cNvPicPr preferRelativeResize="0"/>
          <p:nvPr/>
        </p:nvPicPr>
        <p:blipFill>
          <a:blip r:embed="rId4">
            <a:alphaModFix/>
          </a:blip>
          <a:stretch>
            <a:fillRect/>
          </a:stretch>
        </p:blipFill>
        <p:spPr>
          <a:xfrm>
            <a:off x="7169263" y="2659400"/>
            <a:ext cx="4257675" cy="21907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191" name="Google Shape;191;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192" name="Google Shape;192;p13"/>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
        <p:nvSpPr>
          <p:cNvPr id="193" name="Google Shape;193;p13"/>
          <p:cNvSpPr txBox="1"/>
          <p:nvPr/>
        </p:nvSpPr>
        <p:spPr>
          <a:xfrm>
            <a:off x="521208" y="1426464"/>
            <a:ext cx="11283600" cy="1863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800" u="none" cap="none" strike="noStrike">
                <a:solidFill>
                  <a:srgbClr val="000000"/>
                </a:solidFill>
                <a:latin typeface="Calibri"/>
                <a:ea typeface="Calibri"/>
                <a:cs typeface="Calibri"/>
                <a:sym typeface="Calibri"/>
              </a:rPr>
              <a:t>TEAL Steps</a:t>
            </a:r>
            <a:endParaRPr b="1"/>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Go to TEAL &gt;Texas Student Data System Portal &gt; Unique ID &gt;View ET Reports &gt;Click the Run button for UID0-000-004 Enrollment Status of Prior School Year Students </a:t>
            </a:r>
            <a:endParaRPr/>
          </a:p>
          <a:p>
            <a:pPr indent="0" lvl="0" marL="0" marR="0" rtl="0" algn="l">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 </a:t>
            </a:r>
            <a:endParaRPr/>
          </a:p>
        </p:txBody>
      </p:sp>
      <p:pic>
        <p:nvPicPr>
          <p:cNvPr id="194" name="Google Shape;194;p13"/>
          <p:cNvPicPr preferRelativeResize="0"/>
          <p:nvPr/>
        </p:nvPicPr>
        <p:blipFill rotWithShape="1">
          <a:blip r:embed="rId3">
            <a:alphaModFix/>
          </a:blip>
          <a:srcRect b="0" l="0" r="0" t="0"/>
          <a:stretch/>
        </p:blipFill>
        <p:spPr>
          <a:xfrm>
            <a:off x="1227388" y="2912326"/>
            <a:ext cx="3334801" cy="2255716"/>
          </a:xfrm>
          <a:prstGeom prst="rect">
            <a:avLst/>
          </a:prstGeom>
          <a:noFill/>
          <a:ln>
            <a:noFill/>
          </a:ln>
        </p:spPr>
      </p:pic>
      <p:pic>
        <p:nvPicPr>
          <p:cNvPr id="195" name="Google Shape;195;p13"/>
          <p:cNvPicPr preferRelativeResize="0"/>
          <p:nvPr/>
        </p:nvPicPr>
        <p:blipFill rotWithShape="1">
          <a:blip r:embed="rId4">
            <a:alphaModFix/>
          </a:blip>
          <a:srcRect b="0" l="0" r="0" t="0"/>
          <a:stretch/>
        </p:blipFill>
        <p:spPr>
          <a:xfrm>
            <a:off x="5341520" y="2986056"/>
            <a:ext cx="5944115" cy="23044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4"/>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201" name="Google Shape;201;p1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02" name="Google Shape;202;p14"/>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
        <p:nvSpPr>
          <p:cNvPr id="203" name="Google Shape;203;p14"/>
          <p:cNvSpPr txBox="1"/>
          <p:nvPr/>
        </p:nvSpPr>
        <p:spPr>
          <a:xfrm>
            <a:off x="521208" y="1426464"/>
            <a:ext cx="11283600" cy="1863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800" u="none" cap="none" strike="noStrike">
                <a:solidFill>
                  <a:srgbClr val="000000"/>
                </a:solidFill>
                <a:latin typeface="Calibri"/>
                <a:ea typeface="Calibri"/>
                <a:cs typeface="Calibri"/>
                <a:sym typeface="Calibri"/>
              </a:rPr>
              <a:t>TEAL Steps</a:t>
            </a:r>
            <a:r>
              <a:rPr b="0" i="0" lang="en-US" sz="1800" u="none" cap="none" strike="noStrike">
                <a:solidFill>
                  <a:srgbClr val="000000"/>
                </a:solidFill>
                <a:latin typeface="Calibri"/>
                <a:ea typeface="Calibri"/>
                <a:cs typeface="Calibri"/>
                <a:sym typeface="Calibri"/>
              </a:rPr>
              <a:t> </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Go to TEAL &gt;Texas Student Data System Portal &gt; Unique ID &gt;View ET Reports &gt;Click the Run button for UID0-000-004 Enrollment Status of Prior School Year Students </a:t>
            </a:r>
            <a:endParaRPr/>
          </a:p>
          <a:p>
            <a:pPr indent="0" lvl="0" marL="0" marR="0" rtl="0" algn="l">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 </a:t>
            </a:r>
            <a:endParaRPr/>
          </a:p>
        </p:txBody>
      </p:sp>
      <p:pic>
        <p:nvPicPr>
          <p:cNvPr id="204" name="Google Shape;204;p14"/>
          <p:cNvPicPr preferRelativeResize="0"/>
          <p:nvPr/>
        </p:nvPicPr>
        <p:blipFill rotWithShape="1">
          <a:blip r:embed="rId3">
            <a:alphaModFix/>
          </a:blip>
          <a:srcRect b="0" l="0" r="0" t="0"/>
          <a:stretch/>
        </p:blipFill>
        <p:spPr>
          <a:xfrm>
            <a:off x="844296" y="2522726"/>
            <a:ext cx="5944115" cy="3084843"/>
          </a:xfrm>
          <a:prstGeom prst="rect">
            <a:avLst/>
          </a:prstGeom>
          <a:noFill/>
          <a:ln>
            <a:noFill/>
          </a:ln>
        </p:spPr>
      </p:pic>
      <p:pic>
        <p:nvPicPr>
          <p:cNvPr id="205" name="Google Shape;205;p14"/>
          <p:cNvPicPr preferRelativeResize="0"/>
          <p:nvPr/>
        </p:nvPicPr>
        <p:blipFill rotWithShape="1">
          <a:blip r:embed="rId4">
            <a:alphaModFix/>
          </a:blip>
          <a:srcRect b="0" l="0" r="0" t="0"/>
          <a:stretch/>
        </p:blipFill>
        <p:spPr>
          <a:xfrm>
            <a:off x="7743728" y="2706954"/>
            <a:ext cx="2881674" cy="308484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5"/>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211" name="Google Shape;211;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12" name="Google Shape;212;p15"/>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
        <p:nvSpPr>
          <p:cNvPr id="213" name="Google Shape;213;p15"/>
          <p:cNvSpPr txBox="1"/>
          <p:nvPr/>
        </p:nvSpPr>
        <p:spPr>
          <a:xfrm>
            <a:off x="521208" y="1426464"/>
            <a:ext cx="11283600" cy="1863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800" u="none" cap="none" strike="noStrike">
                <a:solidFill>
                  <a:srgbClr val="000000"/>
                </a:solidFill>
                <a:latin typeface="Calibri"/>
                <a:ea typeface="Calibri"/>
                <a:cs typeface="Calibri"/>
                <a:sym typeface="Calibri"/>
              </a:rPr>
              <a:t>TEAL Steps </a:t>
            </a:r>
            <a:endParaRPr b="1"/>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Go to TEAL &gt;Texas Student Data System Portal &gt; Unique ID &gt;View ET Reports &gt;Click the Run button for UID0-000-004 Enrollment Status of Prior School Year Students </a:t>
            </a:r>
            <a:endParaRPr/>
          </a:p>
          <a:p>
            <a:pPr indent="0" lvl="0" marL="0" marR="0" rtl="0" algn="l">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 </a:t>
            </a:r>
            <a:endParaRPr/>
          </a:p>
        </p:txBody>
      </p:sp>
      <p:pic>
        <p:nvPicPr>
          <p:cNvPr id="214" name="Google Shape;214;p15"/>
          <p:cNvPicPr preferRelativeResize="0"/>
          <p:nvPr/>
        </p:nvPicPr>
        <p:blipFill rotWithShape="1">
          <a:blip r:embed="rId3">
            <a:alphaModFix/>
          </a:blip>
          <a:srcRect b="0" l="0" r="0" t="0"/>
          <a:stretch/>
        </p:blipFill>
        <p:spPr>
          <a:xfrm>
            <a:off x="3434863" y="2694297"/>
            <a:ext cx="5322269" cy="31153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6"/>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220" name="Google Shape;220;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21" name="Google Shape;221;p16"/>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
        <p:nvSpPr>
          <p:cNvPr id="222" name="Google Shape;222;p16"/>
          <p:cNvSpPr txBox="1"/>
          <p:nvPr/>
        </p:nvSpPr>
        <p:spPr>
          <a:xfrm>
            <a:off x="521208" y="1426464"/>
            <a:ext cx="11283600" cy="4790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600" u="none" cap="none" strike="noStrike">
                <a:solidFill>
                  <a:srgbClr val="000000"/>
                </a:solidFill>
                <a:latin typeface="Calibri"/>
                <a:ea typeface="Calibri"/>
                <a:cs typeface="Calibri"/>
                <a:sym typeface="Calibri"/>
              </a:rPr>
              <a:t>VLOOKUP Steps</a:t>
            </a:r>
            <a:endParaRPr b="1"/>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 </a:t>
            </a:r>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I add both the eSchool extract and the TSDS extract into a new Excel Spreadsheet so I can </a:t>
            </a:r>
            <a:r>
              <a:rPr lang="en-US" sz="1600">
                <a:latin typeface="Calibri"/>
                <a:ea typeface="Calibri"/>
                <a:cs typeface="Calibri"/>
                <a:sym typeface="Calibri"/>
              </a:rPr>
              <a:t>keep </a:t>
            </a:r>
            <a:r>
              <a:rPr b="0" i="0" lang="en-US" sz="1600" u="none" cap="none" strike="noStrike">
                <a:solidFill>
                  <a:srgbClr val="000000"/>
                </a:solidFill>
                <a:latin typeface="Calibri"/>
                <a:ea typeface="Calibri"/>
                <a:cs typeface="Calibri"/>
                <a:sym typeface="Calibri"/>
              </a:rPr>
              <a:t>my original extracts. </a:t>
            </a:r>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Always make sure that the Student ID is in the first column of both the eSchool extract and the TSDS extract. In the TSDS extract it will be in Column J. Move this to Column A by Inserting a Column to the Left of Column A and dragging and dropping the Prior Year Local ID data. Delete the Empty column remaining after this process. </a:t>
            </a:r>
            <a:endParaRPr/>
          </a:p>
          <a:p>
            <a:pPr indent="0" lvl="0" marL="0" marR="0" rtl="0" algn="l">
              <a:lnSpc>
                <a:spcPct val="107000"/>
              </a:lnSpc>
              <a:spcBef>
                <a:spcPts val="800"/>
              </a:spcBef>
              <a:spcAft>
                <a:spcPts val="0"/>
              </a:spcAft>
              <a:buNone/>
            </a:pPr>
            <a:r>
              <a:rPr lang="en-US" sz="1600">
                <a:latin typeface="Calibri"/>
                <a:ea typeface="Calibri"/>
                <a:cs typeface="Calibri"/>
                <a:sym typeface="Calibri"/>
              </a:rPr>
              <a:t>I</a:t>
            </a:r>
            <a:r>
              <a:rPr b="0" i="0" lang="en-US" sz="1600" u="none" cap="none" strike="noStrike">
                <a:solidFill>
                  <a:srgbClr val="000000"/>
                </a:solidFill>
                <a:latin typeface="Calibri"/>
                <a:ea typeface="Calibri"/>
                <a:cs typeface="Calibri"/>
                <a:sym typeface="Calibri"/>
              </a:rPr>
              <a:t>nsert a new column in between Column A and Column B </a:t>
            </a:r>
            <a:r>
              <a:rPr lang="en-US" sz="1600">
                <a:latin typeface="Calibri"/>
                <a:ea typeface="Calibri"/>
                <a:cs typeface="Calibri"/>
                <a:sym typeface="Calibri"/>
              </a:rPr>
              <a:t>to</a:t>
            </a:r>
            <a:r>
              <a:rPr b="0" i="0" lang="en-US" sz="1600" u="none" cap="none" strike="noStrike">
                <a:solidFill>
                  <a:srgbClr val="000000"/>
                </a:solidFill>
                <a:latin typeface="Calibri"/>
                <a:ea typeface="Calibri"/>
                <a:cs typeface="Calibri"/>
                <a:sym typeface="Calibri"/>
              </a:rPr>
              <a:t> run the VLOOKUP. </a:t>
            </a:r>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*I always rename my Tabs with eSchool and TSDS for clarity.</a:t>
            </a:r>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 </a:t>
            </a:r>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Example: =IFNA(VLOOKUP(A8,Sheet1!$A$2:$G$886,1,FALSE),”N/A”) </a:t>
            </a:r>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*Always enter $ signs for the SIS table (there will be 4 total in the formula) to </a:t>
            </a:r>
            <a:r>
              <a:rPr lang="en-US" sz="1600">
                <a:latin typeface="Calibri"/>
                <a:ea typeface="Calibri"/>
                <a:cs typeface="Calibri"/>
                <a:sym typeface="Calibri"/>
              </a:rPr>
              <a:t>“</a:t>
            </a:r>
            <a:r>
              <a:rPr b="0" i="0" lang="en-US" sz="1600" u="none" cap="none" strike="noStrike">
                <a:solidFill>
                  <a:srgbClr val="000000"/>
                </a:solidFill>
                <a:latin typeface="Calibri"/>
                <a:ea typeface="Calibri"/>
                <a:cs typeface="Calibri"/>
                <a:sym typeface="Calibri"/>
              </a:rPr>
              <a:t>lock in</a:t>
            </a:r>
            <a:r>
              <a:rPr lang="en-US" sz="1600">
                <a:latin typeface="Calibri"/>
                <a:ea typeface="Calibri"/>
                <a:cs typeface="Calibri"/>
                <a:sym typeface="Calibri"/>
              </a:rPr>
              <a:t>”</a:t>
            </a:r>
            <a:r>
              <a:rPr b="0" i="0" lang="en-US" sz="1600" u="none" cap="none" strike="noStrike">
                <a:solidFill>
                  <a:srgbClr val="000000"/>
                </a:solidFill>
                <a:latin typeface="Calibri"/>
                <a:ea typeface="Calibri"/>
                <a:cs typeface="Calibri"/>
                <a:sym typeface="Calibri"/>
              </a:rPr>
              <a:t> the entire table of data from </a:t>
            </a:r>
            <a:r>
              <a:rPr lang="en-US" sz="1600">
                <a:latin typeface="Calibri"/>
                <a:ea typeface="Calibri"/>
                <a:cs typeface="Calibri"/>
                <a:sym typeface="Calibri"/>
              </a:rPr>
              <a:t>eSchool</a:t>
            </a:r>
            <a:r>
              <a:rPr b="0" i="0" lang="en-US" sz="1600" u="none" cap="none" strike="noStrike">
                <a:solidFill>
                  <a:srgbClr val="000000"/>
                </a:solidFill>
                <a:latin typeface="Calibri"/>
                <a:ea typeface="Calibri"/>
                <a:cs typeface="Calibri"/>
                <a:sym typeface="Calibri"/>
              </a:rPr>
              <a:t>. </a:t>
            </a:r>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  </a:t>
            </a:r>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Once </a:t>
            </a:r>
            <a:r>
              <a:rPr lang="en-US" sz="1600">
                <a:latin typeface="Calibri"/>
                <a:ea typeface="Calibri"/>
                <a:cs typeface="Calibri"/>
                <a:sym typeface="Calibri"/>
              </a:rPr>
              <a:t>I </a:t>
            </a:r>
            <a:r>
              <a:rPr b="0" i="0" lang="en-US" sz="1600" u="none" cap="none" strike="noStrike">
                <a:solidFill>
                  <a:srgbClr val="000000"/>
                </a:solidFill>
                <a:latin typeface="Calibri"/>
                <a:ea typeface="Calibri"/>
                <a:cs typeface="Calibri"/>
                <a:sym typeface="Calibri"/>
              </a:rPr>
              <a:t>enter the $ signs to “lock in” the SIS data, double-click the small box on the bottom right-hand corner of your VLOOKUP cell. This will auto-populate the formula for all IDs. </a:t>
            </a:r>
            <a:endParaRPr/>
          </a:p>
        </p:txBody>
      </p:sp>
      <p:pic>
        <p:nvPicPr>
          <p:cNvPr id="223" name="Google Shape;223;p16"/>
          <p:cNvPicPr preferRelativeResize="0"/>
          <p:nvPr/>
        </p:nvPicPr>
        <p:blipFill rotWithShape="1">
          <a:blip r:embed="rId3">
            <a:alphaModFix/>
          </a:blip>
          <a:srcRect b="0" l="0" r="0" t="0"/>
          <a:stretch/>
        </p:blipFill>
        <p:spPr>
          <a:xfrm>
            <a:off x="612800" y="4076125"/>
            <a:ext cx="2022550" cy="4209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229" name="Google Shape;229;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30" name="Google Shape;230;p18"/>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
        <p:nvSpPr>
          <p:cNvPr id="231" name="Google Shape;231;p18"/>
          <p:cNvSpPr txBox="1"/>
          <p:nvPr/>
        </p:nvSpPr>
        <p:spPr>
          <a:xfrm>
            <a:off x="521208" y="1463040"/>
            <a:ext cx="11283600" cy="2930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600" u="none" cap="none" strike="noStrike">
                <a:solidFill>
                  <a:srgbClr val="000000"/>
                </a:solidFill>
                <a:latin typeface="Calibri"/>
                <a:ea typeface="Calibri"/>
                <a:cs typeface="Calibri"/>
                <a:sym typeface="Calibri"/>
              </a:rPr>
              <a:t>VLOOKUP Steps</a:t>
            </a:r>
            <a:endParaRPr b="1"/>
          </a:p>
          <a:p>
            <a:pPr indent="0" lvl="0" marL="0" marR="0" rtl="0" algn="l">
              <a:lnSpc>
                <a:spcPct val="107000"/>
              </a:lnSpc>
              <a:spcBef>
                <a:spcPts val="80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 </a:t>
            </a:r>
            <a:r>
              <a:rPr b="1" i="0" lang="en-US" sz="1800" u="none" cap="none" strike="noStrike">
                <a:solidFill>
                  <a:srgbClr val="000000"/>
                </a:solidFill>
                <a:latin typeface="Calibri"/>
                <a:ea typeface="Calibri"/>
                <a:cs typeface="Calibri"/>
                <a:sym typeface="Calibri"/>
              </a:rPr>
              <a:t>Example</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In the TSDS tab, add the IFNA VLOOKUP formula to compare the Student ID from the SIS to the Prior Year Local ID from TSDS.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=IFNA(VLOOKUP(A8,Sheet1!$A$2:$G$886,1,FALSE),"N/A") </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*Always enter $ signs for SIS table (there will be 4 total) to lock in the entire table of data. </a:t>
            </a:r>
            <a:endParaRPr/>
          </a:p>
          <a:p>
            <a:pPr indent="0" lvl="0" marL="0" marR="0" rtl="0" algn="l">
              <a:lnSpc>
                <a:spcPct val="107000"/>
              </a:lnSpc>
              <a:spcBef>
                <a:spcPts val="80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b="0" i="0" sz="1600" u="none" cap="none" strike="noStrike">
              <a:solidFill>
                <a:srgbClr val="000000"/>
              </a:solidFill>
              <a:latin typeface="Calibri"/>
              <a:ea typeface="Calibri"/>
              <a:cs typeface="Calibri"/>
              <a:sym typeface="Calibri"/>
            </a:endParaRPr>
          </a:p>
        </p:txBody>
      </p:sp>
      <p:pic>
        <p:nvPicPr>
          <p:cNvPr id="232" name="Google Shape;232;p18"/>
          <p:cNvPicPr preferRelativeResize="0"/>
          <p:nvPr/>
        </p:nvPicPr>
        <p:blipFill rotWithShape="1">
          <a:blip r:embed="rId3">
            <a:alphaModFix/>
          </a:blip>
          <a:srcRect b="0" l="0" r="0" t="0"/>
          <a:stretch/>
        </p:blipFill>
        <p:spPr>
          <a:xfrm>
            <a:off x="521208" y="3781223"/>
            <a:ext cx="10454128" cy="686220"/>
          </a:xfrm>
          <a:prstGeom prst="rect">
            <a:avLst/>
          </a:prstGeom>
          <a:noFill/>
          <a:ln>
            <a:noFill/>
          </a:ln>
        </p:spPr>
      </p:pic>
      <p:pic>
        <p:nvPicPr>
          <p:cNvPr id="233" name="Google Shape;233;p18"/>
          <p:cNvPicPr preferRelativeResize="0"/>
          <p:nvPr/>
        </p:nvPicPr>
        <p:blipFill rotWithShape="1">
          <a:blip r:embed="rId4">
            <a:alphaModFix/>
          </a:blip>
          <a:srcRect b="0" l="0" r="0" t="0"/>
          <a:stretch/>
        </p:blipFill>
        <p:spPr>
          <a:xfrm>
            <a:off x="521208" y="4774182"/>
            <a:ext cx="5060120" cy="6584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9"/>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239" name="Google Shape;239;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40" name="Google Shape;240;p19"/>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
        <p:nvSpPr>
          <p:cNvPr id="241" name="Google Shape;241;p19"/>
          <p:cNvSpPr txBox="1"/>
          <p:nvPr/>
        </p:nvSpPr>
        <p:spPr>
          <a:xfrm>
            <a:off x="521208" y="1463040"/>
            <a:ext cx="11283600" cy="2132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600" u="none" cap="none" strike="noStrike">
                <a:solidFill>
                  <a:srgbClr val="000000"/>
                </a:solidFill>
                <a:latin typeface="Calibri"/>
                <a:ea typeface="Calibri"/>
                <a:cs typeface="Calibri"/>
                <a:sym typeface="Calibri"/>
              </a:rPr>
              <a:t>VLOOKUP Steps</a:t>
            </a:r>
            <a:endParaRPr b="1"/>
          </a:p>
          <a:p>
            <a:pPr indent="0" lvl="0" marL="0" marR="0" rtl="0" algn="l">
              <a:lnSpc>
                <a:spcPct val="107000"/>
              </a:lnSpc>
              <a:spcBef>
                <a:spcPts val="80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Once </a:t>
            </a:r>
            <a:r>
              <a:rPr lang="en-US" sz="1800">
                <a:latin typeface="Calibri"/>
                <a:ea typeface="Calibri"/>
                <a:cs typeface="Calibri"/>
                <a:sym typeface="Calibri"/>
              </a:rPr>
              <a:t>entering</a:t>
            </a:r>
            <a:r>
              <a:rPr b="0" i="0" lang="en-US" sz="1800" u="none" cap="none" strike="noStrike">
                <a:solidFill>
                  <a:srgbClr val="000000"/>
                </a:solidFill>
                <a:latin typeface="Calibri"/>
                <a:ea typeface="Calibri"/>
                <a:cs typeface="Calibri"/>
                <a:sym typeface="Calibri"/>
              </a:rPr>
              <a:t> the $ signs to “lock in” the SIS data, I double click the small box on the bottom right-hand corner of </a:t>
            </a:r>
            <a:r>
              <a:rPr lang="en-US" sz="1800">
                <a:latin typeface="Calibri"/>
                <a:ea typeface="Calibri"/>
                <a:cs typeface="Calibri"/>
                <a:sym typeface="Calibri"/>
              </a:rPr>
              <a:t>the </a:t>
            </a:r>
            <a:r>
              <a:rPr b="0" i="0" lang="en-US" sz="1800" u="none" cap="none" strike="noStrike">
                <a:solidFill>
                  <a:srgbClr val="000000"/>
                </a:solidFill>
                <a:latin typeface="Calibri"/>
                <a:ea typeface="Calibri"/>
                <a:cs typeface="Calibri"/>
                <a:sym typeface="Calibri"/>
              </a:rPr>
              <a:t>VLOOKUP cell. This will auto populate the formula for all IDs. </a:t>
            </a:r>
            <a:endParaRPr/>
          </a:p>
          <a:p>
            <a:pPr indent="0" lvl="0" marL="0" marR="0" rtl="0" algn="l">
              <a:lnSpc>
                <a:spcPct val="107000"/>
              </a:lnSpc>
              <a:spcBef>
                <a:spcPts val="80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b="0" i="0" sz="1600" u="none" cap="none" strike="noStrike">
              <a:solidFill>
                <a:srgbClr val="000000"/>
              </a:solidFill>
              <a:latin typeface="Calibri"/>
              <a:ea typeface="Calibri"/>
              <a:cs typeface="Calibri"/>
              <a:sym typeface="Calibri"/>
            </a:endParaRPr>
          </a:p>
        </p:txBody>
      </p:sp>
      <p:pic>
        <p:nvPicPr>
          <p:cNvPr id="242" name="Google Shape;242;p19"/>
          <p:cNvPicPr preferRelativeResize="0"/>
          <p:nvPr/>
        </p:nvPicPr>
        <p:blipFill rotWithShape="1">
          <a:blip r:embed="rId3">
            <a:alphaModFix/>
          </a:blip>
          <a:srcRect b="0" l="0" r="0" t="0"/>
          <a:stretch/>
        </p:blipFill>
        <p:spPr>
          <a:xfrm>
            <a:off x="521201" y="2943501"/>
            <a:ext cx="2358350" cy="1423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0"/>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248" name="Google Shape;248;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49" name="Google Shape;249;p20"/>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
        <p:nvSpPr>
          <p:cNvPr id="250" name="Google Shape;250;p20"/>
          <p:cNvSpPr txBox="1"/>
          <p:nvPr/>
        </p:nvSpPr>
        <p:spPr>
          <a:xfrm>
            <a:off x="152625" y="1463050"/>
            <a:ext cx="7343400" cy="5112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600" u="none" cap="none" strike="noStrike">
                <a:solidFill>
                  <a:srgbClr val="000000"/>
                </a:solidFill>
                <a:latin typeface="Calibri"/>
                <a:ea typeface="Calibri"/>
                <a:cs typeface="Calibri"/>
                <a:sym typeface="Calibri"/>
              </a:rPr>
              <a:t>VLOOKUP Steps</a:t>
            </a:r>
            <a:endParaRPr b="1"/>
          </a:p>
          <a:p>
            <a:pPr indent="0" lvl="0" marL="0" marR="0" rtl="0" algn="l">
              <a:lnSpc>
                <a:spcPct val="107000"/>
              </a:lnSpc>
              <a:spcBef>
                <a:spcPts val="80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Select Data &gt;Filter uncheck the N/A at the bottom and click OK to find </a:t>
            </a:r>
            <a:r>
              <a:rPr lang="en-US" sz="1600">
                <a:latin typeface="Calibri"/>
                <a:ea typeface="Calibri"/>
                <a:cs typeface="Calibri"/>
                <a:sym typeface="Calibri"/>
              </a:rPr>
              <a:t>the matching students</a:t>
            </a:r>
            <a:r>
              <a:rPr b="0" i="0" lang="en-US" sz="1600" u="none" cap="none" strike="noStrike">
                <a:solidFill>
                  <a:srgbClr val="000000"/>
                </a:solidFill>
                <a:latin typeface="Calibri"/>
                <a:ea typeface="Calibri"/>
                <a:cs typeface="Calibri"/>
                <a:sym typeface="Calibri"/>
              </a:rPr>
              <a:t>. </a:t>
            </a:r>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Once you have your matches, Add columns for the SIS W/D Code and the SIS W/D Date. I usually add a column for the W/D Comments as well to have as much information as possible about where the student may have enrolled. </a:t>
            </a:r>
            <a:endParaRPr/>
          </a:p>
          <a:p>
            <a:pPr indent="0" lvl="0" marL="0" marR="0" rtl="0" algn="l">
              <a:lnSpc>
                <a:spcPct val="107000"/>
              </a:lnSpc>
              <a:spcBef>
                <a:spcPts val="800"/>
              </a:spcBef>
              <a:spcAft>
                <a:spcPts val="0"/>
              </a:spcAft>
              <a:buNone/>
            </a:pPr>
            <a:r>
              <a:rPr lang="en-US" sz="1600">
                <a:latin typeface="Calibri"/>
                <a:ea typeface="Calibri"/>
                <a:cs typeface="Calibri"/>
                <a:sym typeface="Calibri"/>
              </a:rPr>
              <a:t>C</a:t>
            </a:r>
            <a:r>
              <a:rPr b="0" i="0" lang="en-US" sz="1600" u="none" cap="none" strike="noStrike">
                <a:solidFill>
                  <a:srgbClr val="000000"/>
                </a:solidFill>
                <a:latin typeface="Calibri"/>
                <a:ea typeface="Calibri"/>
                <a:cs typeface="Calibri"/>
                <a:sym typeface="Calibri"/>
              </a:rPr>
              <a:t>opy the matching IDs and paste them into a new tab in the same spreadsheet for clarity. </a:t>
            </a:r>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Follow the same steps and use a simple VLOOKUP formula to pull the W/D Code, W/D Date, and W/D Comments (if applicable). Because the </a:t>
            </a:r>
            <a:r>
              <a:rPr lang="en-US" sz="1600">
                <a:latin typeface="Calibri"/>
                <a:ea typeface="Calibri"/>
                <a:cs typeface="Calibri"/>
                <a:sym typeface="Calibri"/>
              </a:rPr>
              <a:t>Student IDs match</a:t>
            </a:r>
            <a:r>
              <a:rPr b="0" i="0" lang="en-US" sz="1600" u="none" cap="none" strike="noStrike">
                <a:solidFill>
                  <a:srgbClr val="000000"/>
                </a:solidFill>
                <a:latin typeface="Calibri"/>
                <a:ea typeface="Calibri"/>
                <a:cs typeface="Calibri"/>
                <a:sym typeface="Calibri"/>
              </a:rPr>
              <a:t>, you do not need an IFNA function for these additional columns of data because all of the IDs have data in the SIS tab. </a:t>
            </a:r>
            <a:endParaRPr/>
          </a:p>
          <a:p>
            <a:pPr indent="0" lvl="0" marL="0" marR="0" rtl="0" algn="l">
              <a:lnSpc>
                <a:spcPct val="107000"/>
              </a:lnSpc>
              <a:spcBef>
                <a:spcPts val="80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600" u="none" cap="none" strike="noStrike">
                <a:solidFill>
                  <a:srgbClr val="000000"/>
                </a:solidFill>
                <a:latin typeface="Calibri"/>
                <a:ea typeface="Calibri"/>
                <a:cs typeface="Calibri"/>
                <a:sym typeface="Calibri"/>
              </a:rPr>
              <a:t>Example: =VLOOKUP(A3,eSchool!$A$2:$G$883,6,FALSE)</a:t>
            </a:r>
            <a:endParaRPr/>
          </a:p>
          <a:p>
            <a:pPr indent="0" lvl="0" marL="0" marR="0" rtl="0" algn="l">
              <a:lnSpc>
                <a:spcPct val="107000"/>
              </a:lnSpc>
              <a:spcBef>
                <a:spcPts val="800"/>
              </a:spcBef>
              <a:spcAft>
                <a:spcPts val="0"/>
              </a:spcAft>
              <a:buNone/>
            </a:pPr>
            <a:r>
              <a:t/>
            </a:r>
            <a:endParaRPr b="0" i="0" sz="1600" u="none" cap="none" strike="noStrike">
              <a:solidFill>
                <a:srgbClr val="000000"/>
              </a:solidFill>
              <a:latin typeface="Calibri"/>
              <a:ea typeface="Calibri"/>
              <a:cs typeface="Calibri"/>
              <a:sym typeface="Calibri"/>
            </a:endParaRPr>
          </a:p>
        </p:txBody>
      </p:sp>
      <p:pic>
        <p:nvPicPr>
          <p:cNvPr id="251" name="Google Shape;251;p20"/>
          <p:cNvPicPr preferRelativeResize="0"/>
          <p:nvPr/>
        </p:nvPicPr>
        <p:blipFill rotWithShape="1">
          <a:blip r:embed="rId3">
            <a:alphaModFix/>
          </a:blip>
          <a:srcRect b="0" l="0" r="0" t="0"/>
          <a:stretch/>
        </p:blipFill>
        <p:spPr>
          <a:xfrm>
            <a:off x="9020362" y="2663325"/>
            <a:ext cx="1864913" cy="3567400"/>
          </a:xfrm>
          <a:prstGeom prst="rect">
            <a:avLst/>
          </a:prstGeom>
          <a:noFill/>
          <a:ln>
            <a:noFill/>
          </a:ln>
        </p:spPr>
      </p:pic>
      <p:pic>
        <p:nvPicPr>
          <p:cNvPr id="252" name="Google Shape;252;p20"/>
          <p:cNvPicPr preferRelativeResize="0"/>
          <p:nvPr/>
        </p:nvPicPr>
        <p:blipFill>
          <a:blip r:embed="rId4">
            <a:alphaModFix/>
          </a:blip>
          <a:stretch>
            <a:fillRect/>
          </a:stretch>
        </p:blipFill>
        <p:spPr>
          <a:xfrm>
            <a:off x="7651649" y="1463050"/>
            <a:ext cx="4397750" cy="12131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nvSpPr>
        <p:spPr>
          <a:xfrm>
            <a:off x="-3881535" y="4969569"/>
            <a:ext cx="12192000" cy="876374"/>
          </a:xfrm>
          <a:prstGeom prst="rect">
            <a:avLst/>
          </a:prstGeom>
          <a:noFill/>
          <a:ln>
            <a:noFill/>
          </a:ln>
        </p:spPr>
        <p:txBody>
          <a:bodyPr anchorCtr="0" anchor="t" bIns="45700" lIns="91425" spcFirstLastPara="1" rIns="91425" wrap="square" tIns="45700">
            <a:noAutofit/>
          </a:bodyPr>
          <a:lstStyle/>
          <a:p>
            <a:pPr indent="0" lvl="0" marL="0" marR="0" rtl="0" algn="ctr">
              <a:lnSpc>
                <a:spcPct val="85000"/>
              </a:lnSpc>
              <a:spcBef>
                <a:spcPts val="0"/>
              </a:spcBef>
              <a:spcAft>
                <a:spcPts val="0"/>
              </a:spcAft>
              <a:buClr>
                <a:srgbClr val="001F5B"/>
              </a:buClr>
              <a:buSzPts val="6600"/>
              <a:buFont typeface="Calibri"/>
              <a:buNone/>
            </a:pPr>
            <a:r>
              <a:t/>
            </a:r>
            <a:endParaRPr b="1" i="0" sz="6600" u="none" cap="none" strike="noStrike">
              <a:solidFill>
                <a:srgbClr val="001F5B"/>
              </a:solidFill>
              <a:latin typeface="Calibri"/>
              <a:ea typeface="Calibri"/>
              <a:cs typeface="Calibri"/>
              <a:sym typeface="Calibri"/>
            </a:endParaRPr>
          </a:p>
        </p:txBody>
      </p:sp>
      <p:pic>
        <p:nvPicPr>
          <p:cNvPr id="101" name="Google Shape;101;p2"/>
          <p:cNvPicPr preferRelativeResize="0"/>
          <p:nvPr/>
        </p:nvPicPr>
        <p:blipFill rotWithShape="1">
          <a:blip r:embed="rId3">
            <a:alphaModFix/>
          </a:blip>
          <a:srcRect b="0" l="0" r="0" t="0"/>
          <a:stretch/>
        </p:blipFill>
        <p:spPr>
          <a:xfrm>
            <a:off x="3131753" y="-288744"/>
            <a:ext cx="5451325" cy="2211281"/>
          </a:xfrm>
          <a:prstGeom prst="rect">
            <a:avLst/>
          </a:prstGeom>
          <a:noFill/>
          <a:ln>
            <a:noFill/>
          </a:ln>
        </p:spPr>
      </p:pic>
      <p:sp>
        <p:nvSpPr>
          <p:cNvPr id="102" name="Google Shape;102;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03" name="Google Shape;103;p2"/>
          <p:cNvPicPr preferRelativeResize="0"/>
          <p:nvPr/>
        </p:nvPicPr>
        <p:blipFill rotWithShape="1">
          <a:blip r:embed="rId4">
            <a:alphaModFix/>
          </a:blip>
          <a:srcRect b="0" l="0" r="0" t="0"/>
          <a:stretch/>
        </p:blipFill>
        <p:spPr>
          <a:xfrm>
            <a:off x="557115" y="4209233"/>
            <a:ext cx="3314700" cy="1381125"/>
          </a:xfrm>
          <a:prstGeom prst="rect">
            <a:avLst/>
          </a:prstGeom>
          <a:noFill/>
          <a:ln>
            <a:noFill/>
          </a:ln>
        </p:spPr>
      </p:pic>
      <p:sp>
        <p:nvSpPr>
          <p:cNvPr id="104" name="Google Shape;104;p2"/>
          <p:cNvSpPr txBox="1"/>
          <p:nvPr/>
        </p:nvSpPr>
        <p:spPr>
          <a:xfrm>
            <a:off x="461914" y="2197336"/>
            <a:ext cx="6764624" cy="217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3F3F3F"/>
                </a:solidFill>
                <a:latin typeface="Arial"/>
                <a:ea typeface="Arial"/>
                <a:cs typeface="Arial"/>
                <a:sym typeface="Arial"/>
              </a:rPr>
              <a:t>Your Presenter:</a:t>
            </a:r>
            <a:endParaRPr/>
          </a:p>
          <a:p>
            <a:pPr indent="0" lvl="0" marL="0" marR="0" rtl="0" algn="l">
              <a:lnSpc>
                <a:spcPct val="100000"/>
              </a:lnSpc>
              <a:spcBef>
                <a:spcPts val="1400"/>
              </a:spcBef>
              <a:spcAft>
                <a:spcPts val="0"/>
              </a:spcAft>
              <a:buNone/>
            </a:pPr>
            <a:r>
              <a:rPr b="0" i="0" lang="en-US" sz="2800" u="none" cap="none" strike="noStrike">
                <a:solidFill>
                  <a:srgbClr val="3F3F3F"/>
                </a:solidFill>
                <a:latin typeface="Arial"/>
                <a:ea typeface="Arial"/>
                <a:cs typeface="Arial"/>
                <a:sym typeface="Arial"/>
              </a:rPr>
              <a:t>Kenneth Cloud, PEIMS Coordinator,</a:t>
            </a:r>
            <a:endParaRPr b="0" i="0" sz="2800" u="none" cap="none" strike="noStrike">
              <a:solidFill>
                <a:srgbClr val="004F58"/>
              </a:solidFill>
              <a:latin typeface="Noto Sans Symbols"/>
              <a:ea typeface="Noto Sans Symbols"/>
              <a:cs typeface="Noto Sans Symbols"/>
              <a:sym typeface="Noto Sans Symbols"/>
            </a:endParaRPr>
          </a:p>
          <a:p>
            <a:pPr indent="0" lvl="0" marL="0" marR="0" rtl="0" algn="l">
              <a:lnSpc>
                <a:spcPct val="100000"/>
              </a:lnSpc>
              <a:spcBef>
                <a:spcPts val="1400"/>
              </a:spcBef>
              <a:spcAft>
                <a:spcPts val="0"/>
              </a:spcAft>
              <a:buNone/>
            </a:pPr>
            <a:r>
              <a:rPr b="0" i="0" lang="en-US" sz="2800" u="none" cap="none" strike="noStrike">
                <a:solidFill>
                  <a:srgbClr val="3F3F3F"/>
                </a:solidFill>
                <a:latin typeface="Arial"/>
                <a:ea typeface="Arial"/>
                <a:cs typeface="Arial"/>
                <a:sym typeface="Arial"/>
              </a:rPr>
              <a:t>Tomball ISD</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A close-up of a person&#10;&#10;Description automatically generated" id="105" name="Google Shape;105;p2"/>
          <p:cNvPicPr preferRelativeResize="0"/>
          <p:nvPr/>
        </p:nvPicPr>
        <p:blipFill rotWithShape="1">
          <a:blip r:embed="rId5">
            <a:alphaModFix/>
          </a:blip>
          <a:srcRect b="0" l="0" r="0" t="0"/>
          <a:stretch/>
        </p:blipFill>
        <p:spPr>
          <a:xfrm>
            <a:off x="8405666" y="1822627"/>
            <a:ext cx="2492581" cy="342973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1"/>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How Does Tomball Work our Leavers</a:t>
            </a:r>
            <a:endParaRPr/>
          </a:p>
        </p:txBody>
      </p:sp>
      <p:sp>
        <p:nvSpPr>
          <p:cNvPr id="258" name="Google Shape;258;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59" name="Google Shape;259;p21"/>
          <p:cNvSpPr txBox="1"/>
          <p:nvPr/>
        </p:nvSpPr>
        <p:spPr>
          <a:xfrm>
            <a:off x="765046" y="1582340"/>
            <a:ext cx="106619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
        <p:nvSpPr>
          <p:cNvPr id="260" name="Google Shape;260;p21"/>
          <p:cNvSpPr txBox="1"/>
          <p:nvPr/>
        </p:nvSpPr>
        <p:spPr>
          <a:xfrm>
            <a:off x="521200" y="1463050"/>
            <a:ext cx="11180100" cy="4097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latin typeface="Calibri"/>
                <a:ea typeface="Calibri"/>
                <a:cs typeface="Calibri"/>
                <a:sym typeface="Calibri"/>
              </a:rPr>
              <a:t>What to</a:t>
            </a:r>
            <a:r>
              <a:rPr b="1" i="0" lang="en-US" sz="1800" u="none" cap="none" strike="noStrike">
                <a:solidFill>
                  <a:srgbClr val="000000"/>
                </a:solidFill>
                <a:latin typeface="Calibri"/>
                <a:ea typeface="Calibri"/>
                <a:cs typeface="Calibri"/>
                <a:sym typeface="Calibri"/>
              </a:rPr>
              <a:t> look for: </a:t>
            </a:r>
            <a:endParaRPr b="1"/>
          </a:p>
          <a:p>
            <a:pPr indent="0" lvl="0" marL="0" marR="0" rtl="0" algn="l">
              <a:lnSpc>
                <a:spcPct val="107000"/>
              </a:lnSpc>
              <a:spcBef>
                <a:spcPts val="800"/>
              </a:spcBef>
              <a:spcAft>
                <a:spcPts val="0"/>
              </a:spcAft>
              <a:buNone/>
            </a:pPr>
            <a:r>
              <a:t/>
            </a:r>
            <a:endParaRPr b="0" i="0" sz="1300" u="none" cap="none" strike="noStrike">
              <a:solidFill>
                <a:srgbClr val="000000"/>
              </a:solidFill>
              <a:latin typeface="Calibri"/>
              <a:ea typeface="Calibri"/>
              <a:cs typeface="Calibri"/>
              <a:sym typeface="Calibri"/>
            </a:endParaRPr>
          </a:p>
          <a:p>
            <a:pPr indent="-342900" lvl="0" marL="457200" marR="0" rtl="0" algn="l">
              <a:lnSpc>
                <a:spcPct val="100000"/>
              </a:lnSpc>
              <a:spcBef>
                <a:spcPts val="80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W/D 98 with </a:t>
            </a:r>
            <a:r>
              <a:rPr lang="en-US" sz="1800">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Current LEA Names</a:t>
            </a:r>
            <a:r>
              <a:rPr lang="en-US" sz="1800">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 that are not blank. </a:t>
            </a:r>
            <a:r>
              <a:rPr lang="en-US" sz="1800">
                <a:latin typeface="Calibri"/>
                <a:ea typeface="Calibri"/>
                <a:cs typeface="Calibri"/>
                <a:sym typeface="Calibri"/>
              </a:rPr>
              <a:t>We v</a:t>
            </a:r>
            <a:r>
              <a:rPr b="0" i="0" lang="en-US" sz="1800" u="none" cap="none" strike="noStrike">
                <a:solidFill>
                  <a:srgbClr val="000000"/>
                </a:solidFill>
                <a:latin typeface="Calibri"/>
                <a:ea typeface="Calibri"/>
                <a:cs typeface="Calibri"/>
                <a:sym typeface="Calibri"/>
              </a:rPr>
              <a:t>erify the Enrollment Event in TSDS and print for our Registrars. </a:t>
            </a:r>
            <a:endParaRPr b="0" i="0" sz="1800" u="none" cap="none" strike="noStrike">
              <a:solidFill>
                <a:srgbClr val="000000"/>
              </a:solidFill>
              <a:latin typeface="Calibri"/>
              <a:ea typeface="Calibri"/>
              <a:cs typeface="Calibri"/>
              <a:sym typeface="Calibri"/>
            </a:endParaRPr>
          </a:p>
          <a:p>
            <a:pPr indent="0" lvl="0" marL="457200" marR="0" rtl="0" algn="l">
              <a:lnSpc>
                <a:spcPct val="100000"/>
              </a:lnSpc>
              <a:spcBef>
                <a:spcPts val="800"/>
              </a:spcBef>
              <a:spcAft>
                <a:spcPts val="0"/>
              </a:spcAft>
              <a:buNone/>
            </a:pPr>
            <a:r>
              <a:t/>
            </a:r>
            <a:endParaRPr sz="1800">
              <a:latin typeface="Calibri"/>
              <a:ea typeface="Calibri"/>
              <a:cs typeface="Calibri"/>
              <a:sym typeface="Calibri"/>
            </a:endParaRPr>
          </a:p>
          <a:p>
            <a:pPr indent="-342900" lvl="0" marL="457200" marR="0" rtl="0" algn="l">
              <a:lnSpc>
                <a:spcPct val="25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W/D 80 with no </a:t>
            </a:r>
            <a:r>
              <a:rPr lang="en-US" sz="1800">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Current LEA Names</a:t>
            </a:r>
            <a:r>
              <a:rPr lang="en-US" sz="1800">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 </a:t>
            </a:r>
            <a:endParaRPr sz="1800">
              <a:latin typeface="Calibri"/>
              <a:ea typeface="Calibri"/>
              <a:cs typeface="Calibri"/>
              <a:sym typeface="Calibri"/>
            </a:endParaRPr>
          </a:p>
          <a:p>
            <a:pPr indent="-342900" lvl="0" marL="457200" marR="0" rtl="0" algn="l">
              <a:lnSpc>
                <a:spcPct val="25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All W/D Codes except for W/D 80 with </a:t>
            </a:r>
            <a:r>
              <a:rPr lang="en-US" sz="1800">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Current LEA Names</a:t>
            </a:r>
            <a:r>
              <a:rPr lang="en-US" sz="1800">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 that are not blank. </a:t>
            </a:r>
            <a:endParaRPr b="0" i="0" sz="1800" u="none" cap="none" strike="noStrike">
              <a:solidFill>
                <a:srgbClr val="000000"/>
              </a:solidFill>
              <a:latin typeface="Calibri"/>
              <a:ea typeface="Calibri"/>
              <a:cs typeface="Calibri"/>
              <a:sym typeface="Calibri"/>
            </a:endParaRPr>
          </a:p>
          <a:p>
            <a:pPr indent="0" lvl="0" marL="0" marR="0" rtl="0" algn="l">
              <a:lnSpc>
                <a:spcPct val="250000"/>
              </a:lnSpc>
              <a:spcBef>
                <a:spcPts val="0"/>
              </a:spcBef>
              <a:spcAft>
                <a:spcPts val="0"/>
              </a:spcAft>
              <a:buNone/>
            </a:pPr>
            <a:r>
              <a:rPr lang="en-US" sz="1800">
                <a:latin typeface="Calibri"/>
                <a:ea typeface="Calibri"/>
                <a:cs typeface="Calibri"/>
                <a:sym typeface="Calibri"/>
              </a:rPr>
              <a:t>Example of W/D Code 98 with ‘Current LEA Names’ not blank: </a:t>
            </a:r>
            <a:endParaRPr sz="1800">
              <a:latin typeface="Calibri"/>
              <a:ea typeface="Calibri"/>
              <a:cs typeface="Calibri"/>
              <a:sym typeface="Calibri"/>
            </a:endParaRPr>
          </a:p>
          <a:p>
            <a:pPr indent="0" lvl="0" marL="0" marR="0" rtl="0" algn="l">
              <a:lnSpc>
                <a:spcPct val="250000"/>
              </a:lnSpc>
              <a:spcBef>
                <a:spcPts val="0"/>
              </a:spcBef>
              <a:spcAft>
                <a:spcPts val="0"/>
              </a:spcAft>
              <a:buNone/>
            </a:pPr>
            <a:r>
              <a:t/>
            </a:r>
            <a:endParaRPr sz="1800">
              <a:latin typeface="Calibri"/>
              <a:ea typeface="Calibri"/>
              <a:cs typeface="Calibri"/>
              <a:sym typeface="Calibri"/>
            </a:endParaRPr>
          </a:p>
        </p:txBody>
      </p:sp>
      <p:pic>
        <p:nvPicPr>
          <p:cNvPr id="261" name="Google Shape;261;p21"/>
          <p:cNvPicPr preferRelativeResize="0"/>
          <p:nvPr/>
        </p:nvPicPr>
        <p:blipFill>
          <a:blip r:embed="rId3">
            <a:alphaModFix/>
          </a:blip>
          <a:stretch>
            <a:fillRect/>
          </a:stretch>
        </p:blipFill>
        <p:spPr>
          <a:xfrm>
            <a:off x="0" y="4888375"/>
            <a:ext cx="12192000" cy="6717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2"/>
          <p:cNvSpPr txBox="1"/>
          <p:nvPr>
            <p:ph type="ctrTitle"/>
          </p:nvPr>
        </p:nvSpPr>
        <p:spPr>
          <a:xfrm>
            <a:off x="0" y="33090"/>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Any Questions? </a:t>
            </a:r>
            <a:endParaRPr/>
          </a:p>
        </p:txBody>
      </p:sp>
      <p:sp>
        <p:nvSpPr>
          <p:cNvPr id="267" name="Google Shape;267;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68" name="Google Shape;268;p22"/>
          <p:cNvPicPr preferRelativeResize="0"/>
          <p:nvPr/>
        </p:nvPicPr>
        <p:blipFill rotWithShape="1">
          <a:blip r:embed="rId3">
            <a:alphaModFix/>
          </a:blip>
          <a:srcRect b="0" l="0" r="0" t="0"/>
          <a:stretch/>
        </p:blipFill>
        <p:spPr>
          <a:xfrm>
            <a:off x="830212" y="3213112"/>
            <a:ext cx="4504760" cy="2339010"/>
          </a:xfrm>
          <a:prstGeom prst="rect">
            <a:avLst/>
          </a:prstGeom>
          <a:noFill/>
          <a:ln>
            <a:noFill/>
          </a:ln>
        </p:spPr>
      </p:pic>
      <p:pic>
        <p:nvPicPr>
          <p:cNvPr id="269" name="Google Shape;269;p22"/>
          <p:cNvPicPr preferRelativeResize="0"/>
          <p:nvPr/>
        </p:nvPicPr>
        <p:blipFill rotWithShape="1">
          <a:blip r:embed="rId4">
            <a:alphaModFix/>
          </a:blip>
          <a:srcRect b="0" l="0" r="0" t="0"/>
          <a:stretch/>
        </p:blipFill>
        <p:spPr>
          <a:xfrm>
            <a:off x="4892040" y="1181941"/>
            <a:ext cx="2867025" cy="1600200"/>
          </a:xfrm>
          <a:prstGeom prst="rect">
            <a:avLst/>
          </a:prstGeom>
          <a:noFill/>
          <a:ln>
            <a:noFill/>
          </a:ln>
        </p:spPr>
      </p:pic>
      <p:pic>
        <p:nvPicPr>
          <p:cNvPr id="270" name="Google Shape;270;p22"/>
          <p:cNvPicPr preferRelativeResize="0"/>
          <p:nvPr/>
        </p:nvPicPr>
        <p:blipFill rotWithShape="1">
          <a:blip r:embed="rId5">
            <a:alphaModFix/>
          </a:blip>
          <a:srcRect b="0" l="0" r="0" t="0"/>
          <a:stretch/>
        </p:blipFill>
        <p:spPr>
          <a:xfrm>
            <a:off x="7340333" y="3139960"/>
            <a:ext cx="4021455" cy="233901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ctrTitle"/>
          </p:nvPr>
        </p:nvSpPr>
        <p:spPr>
          <a:xfrm>
            <a:off x="0" y="411480"/>
            <a:ext cx="12115800" cy="1179576"/>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Agenda</a:t>
            </a:r>
            <a:endParaRPr/>
          </a:p>
        </p:txBody>
      </p:sp>
      <p:sp>
        <p:nvSpPr>
          <p:cNvPr id="111" name="Google Shape;111;p3"/>
          <p:cNvSpPr txBox="1"/>
          <p:nvPr>
            <p:ph idx="1" type="subTitle"/>
          </p:nvPr>
        </p:nvSpPr>
        <p:spPr>
          <a:xfrm>
            <a:off x="576072" y="2023679"/>
            <a:ext cx="11137391" cy="4038792"/>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200"/>
              </a:spcBef>
              <a:spcAft>
                <a:spcPts val="0"/>
              </a:spcAft>
              <a:buClr>
                <a:schemeClr val="dk1"/>
              </a:buClr>
              <a:buSzPts val="2400"/>
              <a:buChar char="●"/>
            </a:pPr>
            <a:r>
              <a:rPr lang="en-US" sz="3600">
                <a:solidFill>
                  <a:schemeClr val="dk1"/>
                </a:solidFill>
              </a:rPr>
              <a:t>How Did Tomball ISD Launch OnDataSuite</a:t>
            </a:r>
            <a:endParaRPr>
              <a:solidFill>
                <a:schemeClr val="dk1"/>
              </a:solidFill>
            </a:endParaRPr>
          </a:p>
          <a:p>
            <a:pPr indent="0" lvl="0" marL="457200" rtl="0" algn="l">
              <a:lnSpc>
                <a:spcPct val="100000"/>
              </a:lnSpc>
              <a:spcBef>
                <a:spcPts val="1200"/>
              </a:spcBef>
              <a:spcAft>
                <a:spcPts val="0"/>
              </a:spcAft>
              <a:buNone/>
            </a:pPr>
            <a:r>
              <a:t/>
            </a:r>
            <a:endParaRPr>
              <a:solidFill>
                <a:schemeClr val="dk1"/>
              </a:solidFill>
            </a:endParaRPr>
          </a:p>
          <a:p>
            <a:pPr indent="-381000" lvl="0" marL="457200" rtl="0" algn="l">
              <a:lnSpc>
                <a:spcPct val="100000"/>
              </a:lnSpc>
              <a:spcBef>
                <a:spcPts val="1200"/>
              </a:spcBef>
              <a:spcAft>
                <a:spcPts val="0"/>
              </a:spcAft>
              <a:buClr>
                <a:schemeClr val="dk1"/>
              </a:buClr>
              <a:buSzPts val="2400"/>
              <a:buChar char="●"/>
            </a:pPr>
            <a:r>
              <a:rPr lang="en-US" sz="3600">
                <a:solidFill>
                  <a:schemeClr val="dk1"/>
                </a:solidFill>
              </a:rPr>
              <a:t>How Does Tomball ISD Work Our Leaver</a:t>
            </a:r>
            <a:endParaRPr>
              <a:solidFill>
                <a:schemeClr val="dk1"/>
              </a:solidFill>
            </a:endParaRPr>
          </a:p>
        </p:txBody>
      </p:sp>
      <p:sp>
        <p:nvSpPr>
          <p:cNvPr id="112" name="Google Shape;112;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ctrTitle"/>
          </p:nvPr>
        </p:nvSpPr>
        <p:spPr>
          <a:xfrm>
            <a:off x="1154083" y="33090"/>
            <a:ext cx="10058400" cy="1078992"/>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62626"/>
              </a:buClr>
              <a:buSzPts val="8000"/>
              <a:buFont typeface="Calibri"/>
              <a:buNone/>
            </a:pPr>
            <a:r>
              <a:rPr lang="en-US" sz="6000"/>
              <a:t>A Little About Tomball ISD </a:t>
            </a:r>
            <a:endParaRPr/>
          </a:p>
        </p:txBody>
      </p:sp>
      <p:sp>
        <p:nvSpPr>
          <p:cNvPr id="118" name="Google Shape;118;p4"/>
          <p:cNvSpPr txBox="1"/>
          <p:nvPr>
            <p:ph idx="1" type="subTitle"/>
          </p:nvPr>
        </p:nvSpPr>
        <p:spPr>
          <a:xfrm>
            <a:off x="1100050" y="1058200"/>
            <a:ext cx="10592100" cy="50226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1200"/>
              </a:spcBef>
              <a:spcAft>
                <a:spcPts val="0"/>
              </a:spcAft>
              <a:buClr>
                <a:schemeClr val="dk1"/>
              </a:buClr>
              <a:buSzPts val="2400"/>
              <a:buFont typeface="Arial"/>
              <a:buChar char="•"/>
            </a:pPr>
            <a:r>
              <a:rPr lang="en-US" sz="2000">
                <a:solidFill>
                  <a:schemeClr val="dk1"/>
                </a:solidFill>
              </a:rPr>
              <a:t>We are 35 minutes from downtown Houston in North West Harris County.</a:t>
            </a:r>
            <a:endParaRPr sz="900">
              <a:solidFill>
                <a:schemeClr val="dk1"/>
              </a:solidFill>
            </a:endParaRPr>
          </a:p>
          <a:p>
            <a:pPr indent="-355600" lvl="0" marL="457200" rtl="0" algn="l">
              <a:lnSpc>
                <a:spcPct val="100000"/>
              </a:lnSpc>
              <a:spcBef>
                <a:spcPts val="1200"/>
              </a:spcBef>
              <a:spcAft>
                <a:spcPts val="0"/>
              </a:spcAft>
              <a:buClr>
                <a:schemeClr val="dk1"/>
              </a:buClr>
              <a:buSzPts val="2400"/>
              <a:buFont typeface="Arial"/>
              <a:buChar char="•"/>
            </a:pPr>
            <a:r>
              <a:rPr lang="en-US" sz="2000">
                <a:solidFill>
                  <a:schemeClr val="dk1"/>
                </a:solidFill>
              </a:rPr>
              <a:t>1 EE-Pre-K Center</a:t>
            </a:r>
            <a:endParaRPr>
              <a:solidFill>
                <a:schemeClr val="dk1"/>
              </a:solidFill>
            </a:endParaRPr>
          </a:p>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11 Elementary Schools</a:t>
            </a:r>
            <a:endParaRPr>
              <a:solidFill>
                <a:schemeClr val="dk1"/>
              </a:solidFill>
            </a:endParaRPr>
          </a:p>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3 Intermediate Schools</a:t>
            </a:r>
            <a:endParaRPr>
              <a:solidFill>
                <a:schemeClr val="dk1"/>
              </a:solidFill>
            </a:endParaRPr>
          </a:p>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4 Junior High Schools </a:t>
            </a:r>
            <a:endParaRPr>
              <a:solidFill>
                <a:schemeClr val="dk1"/>
              </a:solidFill>
            </a:endParaRPr>
          </a:p>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2 High Schools </a:t>
            </a:r>
            <a:endParaRPr>
              <a:solidFill>
                <a:schemeClr val="dk1"/>
              </a:solidFill>
            </a:endParaRPr>
          </a:p>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1 Early College </a:t>
            </a:r>
            <a:endParaRPr>
              <a:solidFill>
                <a:schemeClr val="dk1"/>
              </a:solidFill>
            </a:endParaRPr>
          </a:p>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1 DAEP Campus </a:t>
            </a:r>
            <a:endParaRPr>
              <a:solidFill>
                <a:schemeClr val="dk1"/>
              </a:solidFill>
            </a:endParaRPr>
          </a:p>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Under Construction: 1 High School, 1 Junior High, 1 Intermediate, 2 Elementary</a:t>
            </a:r>
            <a:endParaRPr>
              <a:solidFill>
                <a:schemeClr val="dk1"/>
              </a:solidFill>
            </a:endParaRPr>
          </a:p>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The student count is around 23,000 – TISD is a Fast Growth LEA.</a:t>
            </a:r>
            <a:endParaRPr>
              <a:solidFill>
                <a:schemeClr val="dk1"/>
              </a:solidFill>
            </a:endParaRPr>
          </a:p>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The staff count is around 3,000 employees</a:t>
            </a:r>
            <a:r>
              <a:rPr lang="en-US" sz="1800">
                <a:solidFill>
                  <a:schemeClr val="dk1"/>
                </a:solidFill>
              </a:rPr>
              <a:t>.  </a:t>
            </a:r>
            <a:endParaRPr>
              <a:solidFill>
                <a:schemeClr val="dk1"/>
              </a:solidFill>
            </a:endParaRPr>
          </a:p>
        </p:txBody>
      </p:sp>
      <p:sp>
        <p:nvSpPr>
          <p:cNvPr id="119" name="Google Shape;119;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A blue and yellow logo&#10;&#10;Description automatically generated" id="120" name="Google Shape;120;p4"/>
          <p:cNvPicPr preferRelativeResize="0"/>
          <p:nvPr/>
        </p:nvPicPr>
        <p:blipFill rotWithShape="1">
          <a:blip r:embed="rId3">
            <a:alphaModFix/>
          </a:blip>
          <a:srcRect b="0" l="0" r="0" t="0"/>
          <a:stretch/>
        </p:blipFill>
        <p:spPr>
          <a:xfrm>
            <a:off x="8421624" y="2023679"/>
            <a:ext cx="3270505" cy="23438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ctrTitle"/>
          </p:nvPr>
        </p:nvSpPr>
        <p:spPr>
          <a:xfrm>
            <a:off x="795528" y="252546"/>
            <a:ext cx="10125179" cy="884476"/>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62626"/>
              </a:buClr>
              <a:buSzPts val="8000"/>
              <a:buFont typeface="Calibri"/>
              <a:buNone/>
            </a:pPr>
            <a:r>
              <a:rPr lang="en-US" sz="5400"/>
              <a:t>How Did Tomball ISD Launch ODS</a:t>
            </a:r>
            <a:endParaRPr/>
          </a:p>
        </p:txBody>
      </p:sp>
      <p:sp>
        <p:nvSpPr>
          <p:cNvPr id="126" name="Google Shape;126;p5"/>
          <p:cNvSpPr txBox="1"/>
          <p:nvPr>
            <p:ph idx="1" type="subTitle"/>
          </p:nvPr>
        </p:nvSpPr>
        <p:spPr>
          <a:xfrm>
            <a:off x="371856" y="1261872"/>
            <a:ext cx="11448300" cy="50292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200"/>
              </a:spcBef>
              <a:spcAft>
                <a:spcPts val="0"/>
              </a:spcAft>
              <a:buSzPts val="2400"/>
              <a:buNone/>
            </a:pPr>
            <a:r>
              <a:rPr lang="en-US" sz="2000">
                <a:solidFill>
                  <a:schemeClr val="dk1"/>
                </a:solidFill>
              </a:rPr>
              <a:t>TISD started with a slow process:</a:t>
            </a:r>
            <a:endParaRPr>
              <a:solidFill>
                <a:schemeClr val="dk1"/>
              </a:solidFill>
            </a:endParaRPr>
          </a:p>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Year 1: PEIMS and MIS Team had access. (this allowed my teams to learn the ODS system fully).</a:t>
            </a:r>
            <a:endParaRPr>
              <a:solidFill>
                <a:schemeClr val="dk1"/>
              </a:solidFill>
            </a:endParaRPr>
          </a:p>
          <a:p>
            <a:pPr indent="0" lvl="0" marL="101600" rtl="0" algn="l">
              <a:lnSpc>
                <a:spcPct val="90000"/>
              </a:lnSpc>
              <a:spcBef>
                <a:spcPts val="1200"/>
              </a:spcBef>
              <a:spcAft>
                <a:spcPts val="0"/>
              </a:spcAft>
              <a:buSzPts val="2400"/>
              <a:buNone/>
            </a:pPr>
            <a:r>
              <a:t/>
            </a:r>
            <a:endParaRPr sz="1050">
              <a:solidFill>
                <a:schemeClr val="dk1"/>
              </a:solidFill>
            </a:endParaRPr>
          </a:p>
          <a:p>
            <a:pPr indent="-342900" lvl="0" marL="444500" rtl="0" algn="l">
              <a:lnSpc>
                <a:spcPct val="90000"/>
              </a:lnSpc>
              <a:spcBef>
                <a:spcPts val="1200"/>
              </a:spcBef>
              <a:spcAft>
                <a:spcPts val="0"/>
              </a:spcAft>
              <a:buClr>
                <a:schemeClr val="dk1"/>
              </a:buClr>
              <a:buSzPts val="2400"/>
              <a:buFont typeface="Arial"/>
              <a:buChar char="•"/>
            </a:pPr>
            <a:r>
              <a:rPr lang="en-US" sz="2000">
                <a:solidFill>
                  <a:schemeClr val="dk1"/>
                </a:solidFill>
              </a:rPr>
              <a:t>Year 2: We opened it up to the District Cabinet Team and Program Directors (all Chefs, SPED, Federal, EB, ERI, DYS, etc.)</a:t>
            </a:r>
            <a:endParaRPr>
              <a:solidFill>
                <a:schemeClr val="dk1"/>
              </a:solidFill>
            </a:endParaRPr>
          </a:p>
          <a:p>
            <a:pPr indent="0" lvl="0" marL="101600" rtl="0" algn="l">
              <a:lnSpc>
                <a:spcPct val="90000"/>
              </a:lnSpc>
              <a:spcBef>
                <a:spcPts val="1200"/>
              </a:spcBef>
              <a:spcAft>
                <a:spcPts val="0"/>
              </a:spcAft>
              <a:buSzPts val="2400"/>
              <a:buNone/>
            </a:pPr>
            <a:r>
              <a:t/>
            </a:r>
            <a:endParaRPr sz="1050">
              <a:solidFill>
                <a:schemeClr val="dk1"/>
              </a:solidFill>
            </a:endParaRPr>
          </a:p>
          <a:p>
            <a:pPr indent="-342900" lvl="0" marL="444500" rtl="0" algn="l">
              <a:lnSpc>
                <a:spcPct val="90000"/>
              </a:lnSpc>
              <a:spcBef>
                <a:spcPts val="1200"/>
              </a:spcBef>
              <a:spcAft>
                <a:spcPts val="0"/>
              </a:spcAft>
              <a:buClr>
                <a:schemeClr val="dk1"/>
              </a:buClr>
              <a:buSzPts val="2400"/>
              <a:buFont typeface="Arial"/>
              <a:buChar char="•"/>
            </a:pPr>
            <a:r>
              <a:rPr lang="en-US" sz="2000">
                <a:solidFill>
                  <a:schemeClr val="dk1"/>
                </a:solidFill>
              </a:rPr>
              <a:t>Year 3: We then introduced it out to Campus Principals and APs. (this helped with TISD Campus/District improvement planning).</a:t>
            </a:r>
            <a:endParaRPr>
              <a:solidFill>
                <a:schemeClr val="dk1"/>
              </a:solidFill>
            </a:endParaRPr>
          </a:p>
          <a:p>
            <a:pPr indent="0" lvl="0" marL="101600" rtl="0" algn="l">
              <a:lnSpc>
                <a:spcPct val="90000"/>
              </a:lnSpc>
              <a:spcBef>
                <a:spcPts val="1200"/>
              </a:spcBef>
              <a:spcAft>
                <a:spcPts val="0"/>
              </a:spcAft>
              <a:buSzPts val="2400"/>
              <a:buNone/>
            </a:pPr>
            <a:r>
              <a:t/>
            </a:r>
            <a:endParaRPr sz="1000">
              <a:solidFill>
                <a:schemeClr val="dk1"/>
              </a:solidFill>
            </a:endParaRPr>
          </a:p>
          <a:p>
            <a:pPr indent="-342900" lvl="0" marL="444500" rtl="0" algn="l">
              <a:lnSpc>
                <a:spcPct val="90000"/>
              </a:lnSpc>
              <a:spcBef>
                <a:spcPts val="1200"/>
              </a:spcBef>
              <a:spcAft>
                <a:spcPts val="0"/>
              </a:spcAft>
              <a:buClr>
                <a:schemeClr val="dk1"/>
              </a:buClr>
              <a:buSzPts val="2400"/>
              <a:buFont typeface="Arial"/>
              <a:buChar char="•"/>
            </a:pPr>
            <a:r>
              <a:rPr lang="en-US" sz="2000">
                <a:solidFill>
                  <a:schemeClr val="dk1"/>
                </a:solidFill>
              </a:rPr>
              <a:t>Year 4: TISD stopped introducing ODS to do more in-depth training with our groups to build their </a:t>
            </a:r>
            <a:r>
              <a:rPr lang="en-US" sz="2000">
                <a:solidFill>
                  <a:schemeClr val="dk1"/>
                </a:solidFill>
              </a:rPr>
              <a:t>capacity</a:t>
            </a:r>
            <a:r>
              <a:rPr lang="en-US" sz="2000">
                <a:solidFill>
                  <a:schemeClr val="dk1"/>
                </a:solidFill>
              </a:rPr>
              <a:t> in ODS.</a:t>
            </a:r>
            <a:endParaRPr>
              <a:solidFill>
                <a:schemeClr val="dk1"/>
              </a:solidFill>
            </a:endParaRPr>
          </a:p>
          <a:p>
            <a:pPr indent="0" lvl="0" marL="101600" rtl="0" algn="l">
              <a:lnSpc>
                <a:spcPct val="90000"/>
              </a:lnSpc>
              <a:spcBef>
                <a:spcPts val="1200"/>
              </a:spcBef>
              <a:spcAft>
                <a:spcPts val="0"/>
              </a:spcAft>
              <a:buSzPts val="2400"/>
              <a:buNone/>
            </a:pPr>
            <a:r>
              <a:t/>
            </a:r>
            <a:endParaRPr sz="1200">
              <a:solidFill>
                <a:schemeClr val="dk1"/>
              </a:solidFill>
            </a:endParaRPr>
          </a:p>
          <a:p>
            <a:pPr indent="-342900" lvl="0" marL="444500" rtl="0" algn="l">
              <a:lnSpc>
                <a:spcPct val="90000"/>
              </a:lnSpc>
              <a:spcBef>
                <a:spcPts val="1200"/>
              </a:spcBef>
              <a:spcAft>
                <a:spcPts val="0"/>
              </a:spcAft>
              <a:buClr>
                <a:schemeClr val="dk1"/>
              </a:buClr>
              <a:buSzPts val="2400"/>
              <a:buFont typeface="Arial"/>
              <a:buChar char="•"/>
            </a:pPr>
            <a:r>
              <a:rPr lang="en-US" sz="2000">
                <a:solidFill>
                  <a:schemeClr val="dk1"/>
                </a:solidFill>
              </a:rPr>
              <a:t>Year 5: We are just now introducing it to our Campus Registrars and Campus PEIMS Teams. </a:t>
            </a:r>
            <a:endParaRPr>
              <a:solidFill>
                <a:schemeClr val="dk1"/>
              </a:solidFill>
            </a:endParaRPr>
          </a:p>
        </p:txBody>
      </p:sp>
      <p:sp>
        <p:nvSpPr>
          <p:cNvPr id="127" name="Google Shape;127;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ctrTitle"/>
          </p:nvPr>
        </p:nvSpPr>
        <p:spPr>
          <a:xfrm>
            <a:off x="1100051" y="192024"/>
            <a:ext cx="10058400" cy="1067356"/>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62626"/>
              </a:buClr>
              <a:buSzPts val="8000"/>
              <a:buFont typeface="Calibri"/>
              <a:buNone/>
            </a:pPr>
            <a:r>
              <a:rPr lang="en-US" sz="6000"/>
              <a:t>Tomball ISD Success with ODS</a:t>
            </a:r>
            <a:endParaRPr/>
          </a:p>
        </p:txBody>
      </p:sp>
      <p:sp>
        <p:nvSpPr>
          <p:cNvPr id="133" name="Google Shape;133;p6"/>
          <p:cNvSpPr txBox="1"/>
          <p:nvPr>
            <p:ph idx="1" type="subTitle"/>
          </p:nvPr>
        </p:nvSpPr>
        <p:spPr>
          <a:xfrm>
            <a:off x="1100051" y="1371600"/>
            <a:ext cx="10058400" cy="4681728"/>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200"/>
              </a:spcBef>
              <a:spcAft>
                <a:spcPts val="0"/>
              </a:spcAft>
              <a:buClr>
                <a:schemeClr val="dk1"/>
              </a:buClr>
              <a:buSzPts val="2400"/>
              <a:buFont typeface="Arial"/>
              <a:buChar char="•"/>
            </a:pPr>
            <a:r>
              <a:rPr lang="en-US" sz="2000">
                <a:solidFill>
                  <a:schemeClr val="dk1"/>
                </a:solidFill>
              </a:rPr>
              <a:t>TISD has invested in archiving all of the PEIMS and Core XML files. This is so we can load all the data into ODS. </a:t>
            </a:r>
            <a:endParaRPr>
              <a:solidFill>
                <a:schemeClr val="dk1"/>
              </a:solidFill>
            </a:endParaRPr>
          </a:p>
          <a:p>
            <a:pPr indent="0" lvl="0" marL="101600" rtl="0" algn="l">
              <a:lnSpc>
                <a:spcPct val="90000"/>
              </a:lnSpc>
              <a:spcBef>
                <a:spcPts val="1200"/>
              </a:spcBef>
              <a:spcAft>
                <a:spcPts val="0"/>
              </a:spcAft>
              <a:buSzPts val="2400"/>
              <a:buNone/>
            </a:pPr>
            <a:r>
              <a:t/>
            </a:r>
            <a:endParaRPr sz="2000"/>
          </a:p>
        </p:txBody>
      </p:sp>
      <p:sp>
        <p:nvSpPr>
          <p:cNvPr id="134" name="Google Shape;134;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35" name="Google Shape;135;p6"/>
          <p:cNvPicPr preferRelativeResize="0"/>
          <p:nvPr/>
        </p:nvPicPr>
        <p:blipFill rotWithShape="1">
          <a:blip r:embed="rId3">
            <a:alphaModFix/>
          </a:blip>
          <a:srcRect b="0" l="0" r="0" t="0"/>
          <a:stretch/>
        </p:blipFill>
        <p:spPr>
          <a:xfrm>
            <a:off x="3092270" y="2161077"/>
            <a:ext cx="6073964" cy="35504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type="ctrTitle"/>
          </p:nvPr>
        </p:nvSpPr>
        <p:spPr>
          <a:xfrm>
            <a:off x="1154083" y="9903"/>
            <a:ext cx="10058400" cy="1012492"/>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62626"/>
              </a:buClr>
              <a:buSzPts val="8000"/>
              <a:buFont typeface="Calibri"/>
              <a:buNone/>
            </a:pPr>
            <a:r>
              <a:rPr lang="en-US" sz="6000"/>
              <a:t>Tomball ISD Success with ODS</a:t>
            </a:r>
            <a:endParaRPr/>
          </a:p>
        </p:txBody>
      </p:sp>
      <p:sp>
        <p:nvSpPr>
          <p:cNvPr id="141" name="Google Shape;141;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42" name="Google Shape;142;p7"/>
          <p:cNvPicPr preferRelativeResize="0"/>
          <p:nvPr/>
        </p:nvPicPr>
        <p:blipFill rotWithShape="1">
          <a:blip r:embed="rId3">
            <a:alphaModFix/>
          </a:blip>
          <a:srcRect b="0" l="0" r="0" t="0"/>
          <a:stretch/>
        </p:blipFill>
        <p:spPr>
          <a:xfrm>
            <a:off x="393192" y="1110393"/>
            <a:ext cx="6536027" cy="2839815"/>
          </a:xfrm>
          <a:prstGeom prst="rect">
            <a:avLst/>
          </a:prstGeom>
          <a:noFill/>
          <a:ln>
            <a:noFill/>
          </a:ln>
        </p:spPr>
      </p:pic>
      <p:pic>
        <p:nvPicPr>
          <p:cNvPr id="143" name="Google Shape;143;p7"/>
          <p:cNvPicPr preferRelativeResize="0"/>
          <p:nvPr/>
        </p:nvPicPr>
        <p:blipFill rotWithShape="1">
          <a:blip r:embed="rId4">
            <a:alphaModFix/>
          </a:blip>
          <a:srcRect b="0" l="0" r="0" t="0"/>
          <a:stretch/>
        </p:blipFill>
        <p:spPr>
          <a:xfrm>
            <a:off x="2679191" y="4226772"/>
            <a:ext cx="9399623" cy="197033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ctrTitle"/>
          </p:nvPr>
        </p:nvSpPr>
        <p:spPr>
          <a:xfrm>
            <a:off x="0" y="33090"/>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Any Questions? </a:t>
            </a:r>
            <a:endParaRPr/>
          </a:p>
        </p:txBody>
      </p:sp>
      <p:sp>
        <p:nvSpPr>
          <p:cNvPr id="149" name="Google Shape;149;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50" name="Google Shape;150;p8"/>
          <p:cNvPicPr preferRelativeResize="0"/>
          <p:nvPr/>
        </p:nvPicPr>
        <p:blipFill rotWithShape="1">
          <a:blip r:embed="rId3">
            <a:alphaModFix/>
          </a:blip>
          <a:srcRect b="0" l="0" r="0" t="0"/>
          <a:stretch/>
        </p:blipFill>
        <p:spPr>
          <a:xfrm>
            <a:off x="830212" y="3213112"/>
            <a:ext cx="4504760" cy="2339010"/>
          </a:xfrm>
          <a:prstGeom prst="rect">
            <a:avLst/>
          </a:prstGeom>
          <a:noFill/>
          <a:ln>
            <a:noFill/>
          </a:ln>
        </p:spPr>
      </p:pic>
      <p:pic>
        <p:nvPicPr>
          <p:cNvPr id="151" name="Google Shape;151;p8"/>
          <p:cNvPicPr preferRelativeResize="0"/>
          <p:nvPr/>
        </p:nvPicPr>
        <p:blipFill rotWithShape="1">
          <a:blip r:embed="rId4">
            <a:alphaModFix/>
          </a:blip>
          <a:srcRect b="0" l="0" r="0" t="0"/>
          <a:stretch/>
        </p:blipFill>
        <p:spPr>
          <a:xfrm>
            <a:off x="4892040" y="1181941"/>
            <a:ext cx="2867025" cy="1600200"/>
          </a:xfrm>
          <a:prstGeom prst="rect">
            <a:avLst/>
          </a:prstGeom>
          <a:noFill/>
          <a:ln>
            <a:noFill/>
          </a:ln>
        </p:spPr>
      </p:pic>
      <p:pic>
        <p:nvPicPr>
          <p:cNvPr id="152" name="Google Shape;152;p8"/>
          <p:cNvPicPr preferRelativeResize="0"/>
          <p:nvPr/>
        </p:nvPicPr>
        <p:blipFill rotWithShape="1">
          <a:blip r:embed="rId5">
            <a:alphaModFix/>
          </a:blip>
          <a:srcRect b="0" l="0" r="0" t="0"/>
          <a:stretch/>
        </p:blipFill>
        <p:spPr>
          <a:xfrm>
            <a:off x="7340333" y="3139960"/>
            <a:ext cx="4021455" cy="233901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ctrTitle"/>
          </p:nvPr>
        </p:nvSpPr>
        <p:spPr>
          <a:xfrm>
            <a:off x="-1" y="264679"/>
            <a:ext cx="12191999" cy="101249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8000"/>
              <a:buNone/>
            </a:pPr>
            <a:r>
              <a:rPr lang="en-US" sz="6000"/>
              <a:t>School Start Window</a:t>
            </a:r>
            <a:endParaRPr/>
          </a:p>
        </p:txBody>
      </p:sp>
      <p:sp>
        <p:nvSpPr>
          <p:cNvPr id="158" name="Google Shape;158;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159" name="Google Shape;159;p9"/>
          <p:cNvSpPr txBox="1"/>
          <p:nvPr/>
        </p:nvSpPr>
        <p:spPr>
          <a:xfrm>
            <a:off x="765046" y="1582340"/>
            <a:ext cx="106620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sng" cap="none" strike="noStrike">
                <a:solidFill>
                  <a:srgbClr val="FF0000"/>
                </a:solidFill>
                <a:latin typeface="Calibri"/>
                <a:ea typeface="Calibri"/>
                <a:cs typeface="Calibri"/>
                <a:sym typeface="Calibri"/>
              </a:rPr>
              <a:t>School Start Window closes on </a:t>
            </a:r>
            <a:r>
              <a:rPr b="1" i="0" lang="en-US" sz="1800" u="none" cap="none" strike="noStrike">
                <a:solidFill>
                  <a:srgbClr val="201F1E"/>
                </a:solidFill>
                <a:latin typeface="Calibri"/>
                <a:ea typeface="Calibri"/>
                <a:cs typeface="Calibri"/>
                <a:sym typeface="Calibri"/>
              </a:rPr>
              <a:t>Friday, SEP 29, 2023.</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201F1E"/>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Leaver Information TEA Website:</a:t>
            </a:r>
            <a:r>
              <a:rPr b="0" i="0" lang="en-US" sz="1800" u="none" cap="none" strike="noStrike">
                <a:solidFill>
                  <a:srgbClr val="000000"/>
                </a:solidFill>
                <a:latin typeface="Calibri"/>
                <a:ea typeface="Calibri"/>
                <a:cs typeface="Calibri"/>
                <a:sym typeface="Calibri"/>
              </a:rPr>
              <a:t>  </a:t>
            </a:r>
            <a:r>
              <a:rPr b="0" i="0" lang="en-US" sz="1800" u="sng" cap="none" strike="noStrike">
                <a:solidFill>
                  <a:srgbClr val="0563C1"/>
                </a:solidFill>
                <a:latin typeface="Calibri"/>
                <a:ea typeface="Calibri"/>
                <a:cs typeface="Calibri"/>
                <a:sym typeface="Calibri"/>
                <a:hlinkClick r:id="rId3">
                  <a:extLst>
                    <a:ext uri="{A12FA001-AC4F-418D-AE19-62706E023703}">
                      <ahyp:hlinkClr val="tx"/>
                    </a:ext>
                  </a:extLst>
                </a:hlinkClick>
              </a:rPr>
              <a:t>TEA Leaver Info</a:t>
            </a:r>
            <a:r>
              <a:rPr b="0" i="0" lang="en-US"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latin typeface="Calibri"/>
                <a:ea typeface="Calibri"/>
                <a:cs typeface="Calibri"/>
                <a:sym typeface="Calibri"/>
              </a:rPr>
              <a:t>Sample Email: </a:t>
            </a:r>
            <a:endParaRPr b="1" sz="1800">
              <a:latin typeface="Calibri"/>
              <a:ea typeface="Calibri"/>
              <a:cs typeface="Calibri"/>
              <a:sym typeface="Calibri"/>
            </a:endParaRPr>
          </a:p>
          <a:p>
            <a:pPr indent="0" lvl="0" marL="0" marR="0" rtl="0" algn="l">
              <a:lnSpc>
                <a:spcPct val="100000"/>
              </a:lnSpc>
              <a:spcBef>
                <a:spcPts val="0"/>
              </a:spcBef>
              <a:spcAft>
                <a:spcPts val="0"/>
              </a:spcAft>
              <a:buNone/>
            </a:pPr>
            <a:r>
              <a:rPr lang="en-US" sz="1800">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I hope this message finds you well. As we approach the closing date of the School Start Window on Friday, SEP 29, 2023, there are some crucial points we'd like to bring to your attention regarding leaver coding for TISD students in grades 7th – 12th who left Tomball ISD from SEP 30, 2022 - Sep 29, 2023.</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It is imperative that any student falling into this category must be properly coded as a GOOD LEAVER with the appropriate documentation before the school start window closes. Tomball ISD's goal is to report 0 dropouts, and achieving this goal requires us to have accurate data on our leavers. Incorrect coding can negatively impact our accountability.</a:t>
            </a:r>
            <a:r>
              <a:rPr lang="en-US" sz="1800">
                <a:latin typeface="Calibri"/>
                <a:ea typeface="Calibri"/>
                <a:cs typeface="Calibri"/>
                <a:sym typeface="Calibri"/>
              </a:rPr>
              <a:t>”</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Back_To_School">
      <a:dk1>
        <a:srgbClr val="000000"/>
      </a:dk1>
      <a:lt1>
        <a:srgbClr val="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Custom 4">
      <a:dk1>
        <a:srgbClr val="000000"/>
      </a:dk1>
      <a:lt1>
        <a:srgbClr val="FFFFFF"/>
      </a:lt1>
      <a:dk2>
        <a:srgbClr val="637052"/>
      </a:dk2>
      <a:lt2>
        <a:srgbClr val="CCDDEA"/>
      </a:lt2>
      <a:accent1>
        <a:srgbClr val="001F5B"/>
      </a:accent1>
      <a:accent2>
        <a:srgbClr val="CF0A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Rita Beisert</dc:creator>
</cp:coreProperties>
</file>