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1" r:id="rId3"/>
    <p:sldId id="284" r:id="rId4"/>
    <p:sldId id="258" r:id="rId5"/>
    <p:sldId id="257" r:id="rId6"/>
    <p:sldId id="259" r:id="rId7"/>
    <p:sldId id="260" r:id="rId8"/>
    <p:sldId id="263" r:id="rId9"/>
    <p:sldId id="264" r:id="rId10"/>
    <p:sldId id="265" r:id="rId11"/>
    <p:sldId id="275" r:id="rId12"/>
    <p:sldId id="273" r:id="rId13"/>
    <p:sldId id="266" r:id="rId14"/>
    <p:sldId id="270" r:id="rId15"/>
    <p:sldId id="267" r:id="rId16"/>
    <p:sldId id="293" r:id="rId17"/>
    <p:sldId id="294" r:id="rId18"/>
    <p:sldId id="295" r:id="rId19"/>
    <p:sldId id="285" r:id="rId20"/>
    <p:sldId id="286" r:id="rId21"/>
    <p:sldId id="287" r:id="rId22"/>
    <p:sldId id="288" r:id="rId23"/>
    <p:sldId id="289" r:id="rId24"/>
    <p:sldId id="290" r:id="rId25"/>
    <p:sldId id="291" r:id="rId26"/>
    <p:sldId id="292" r:id="rId27"/>
    <p:sldId id="262" r:id="rId28"/>
    <p:sldId id="296" r:id="rId29"/>
    <p:sldId id="269"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5" d="100"/>
          <a:sy n="85" d="100"/>
        </p:scale>
        <p:origin x="11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4AB0F-E7FE-462D-B305-BEE4E611DE9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00A9638-1E98-465A-9467-D3F0424484CD}">
      <dgm:prSet/>
      <dgm:spPr/>
      <dgm:t>
        <a:bodyPr/>
        <a:lstStyle/>
        <a:p>
          <a:r>
            <a:rPr lang="en-US"/>
            <a:t>Human Resources</a:t>
          </a:r>
        </a:p>
      </dgm:t>
    </dgm:pt>
    <dgm:pt modelId="{54ACE5B7-84C7-4B6C-A259-BC01ED32B061}" type="parTrans" cxnId="{5D30F4AD-D7BF-4BC4-94EF-D251783DC790}">
      <dgm:prSet/>
      <dgm:spPr/>
      <dgm:t>
        <a:bodyPr/>
        <a:lstStyle/>
        <a:p>
          <a:endParaRPr lang="en-US"/>
        </a:p>
      </dgm:t>
    </dgm:pt>
    <dgm:pt modelId="{18A21353-7D3C-4F33-BD37-FEA19A7CEBB2}" type="sibTrans" cxnId="{5D30F4AD-D7BF-4BC4-94EF-D251783DC790}">
      <dgm:prSet/>
      <dgm:spPr/>
      <dgm:t>
        <a:bodyPr/>
        <a:lstStyle/>
        <a:p>
          <a:endParaRPr lang="en-US"/>
        </a:p>
      </dgm:t>
    </dgm:pt>
    <dgm:pt modelId="{963CBF82-A07C-4544-A311-0BB43A371726}">
      <dgm:prSet/>
      <dgm:spPr/>
      <dgm:t>
        <a:bodyPr/>
        <a:lstStyle/>
        <a:p>
          <a:r>
            <a:rPr lang="en-US"/>
            <a:t>Payroll</a:t>
          </a:r>
        </a:p>
      </dgm:t>
    </dgm:pt>
    <dgm:pt modelId="{4CA2E57F-101C-4398-8523-69F78F2A7038}" type="parTrans" cxnId="{B6DE3EAE-75F0-4129-BF9B-5EF6F31F77A0}">
      <dgm:prSet/>
      <dgm:spPr/>
      <dgm:t>
        <a:bodyPr/>
        <a:lstStyle/>
        <a:p>
          <a:endParaRPr lang="en-US"/>
        </a:p>
      </dgm:t>
    </dgm:pt>
    <dgm:pt modelId="{DEBD50B2-0F7A-4D48-9FE4-D65600EDD4E3}" type="sibTrans" cxnId="{B6DE3EAE-75F0-4129-BF9B-5EF6F31F77A0}">
      <dgm:prSet/>
      <dgm:spPr/>
      <dgm:t>
        <a:bodyPr/>
        <a:lstStyle/>
        <a:p>
          <a:endParaRPr lang="en-US"/>
        </a:p>
      </dgm:t>
    </dgm:pt>
    <dgm:pt modelId="{BA7562D5-1C3B-4AA7-B6CD-A5999CD86EB3}">
      <dgm:prSet/>
      <dgm:spPr/>
      <dgm:t>
        <a:bodyPr/>
        <a:lstStyle/>
        <a:p>
          <a:r>
            <a:rPr lang="en-US"/>
            <a:t>Finance/Budget</a:t>
          </a:r>
        </a:p>
      </dgm:t>
    </dgm:pt>
    <dgm:pt modelId="{968B0894-65C4-4B0A-A81E-8E89DE7285BA}" type="parTrans" cxnId="{C1CD8181-D2C7-40A4-B592-1FA40B6C505F}">
      <dgm:prSet/>
      <dgm:spPr/>
      <dgm:t>
        <a:bodyPr/>
        <a:lstStyle/>
        <a:p>
          <a:endParaRPr lang="en-US"/>
        </a:p>
      </dgm:t>
    </dgm:pt>
    <dgm:pt modelId="{0E7700E1-5D33-457A-9FB8-04AA3A78F572}" type="sibTrans" cxnId="{C1CD8181-D2C7-40A4-B592-1FA40B6C505F}">
      <dgm:prSet/>
      <dgm:spPr/>
      <dgm:t>
        <a:bodyPr/>
        <a:lstStyle/>
        <a:p>
          <a:endParaRPr lang="en-US"/>
        </a:p>
      </dgm:t>
    </dgm:pt>
    <dgm:pt modelId="{2741BA59-736F-471A-A73C-0971BBA6411B}">
      <dgm:prSet/>
      <dgm:spPr/>
      <dgm:t>
        <a:bodyPr/>
        <a:lstStyle/>
        <a:p>
          <a:r>
            <a:rPr lang="en-US"/>
            <a:t>Principals</a:t>
          </a:r>
        </a:p>
      </dgm:t>
    </dgm:pt>
    <dgm:pt modelId="{5BA9A842-488B-4AB3-B60B-D4BEFE5FD4CE}" type="parTrans" cxnId="{909C5415-4732-42BD-9EDF-D76F5FD8452B}">
      <dgm:prSet/>
      <dgm:spPr/>
      <dgm:t>
        <a:bodyPr/>
        <a:lstStyle/>
        <a:p>
          <a:endParaRPr lang="en-US"/>
        </a:p>
      </dgm:t>
    </dgm:pt>
    <dgm:pt modelId="{336C18AE-6C65-4436-8CFE-D7D425148A6A}" type="sibTrans" cxnId="{909C5415-4732-42BD-9EDF-D76F5FD8452B}">
      <dgm:prSet/>
      <dgm:spPr/>
      <dgm:t>
        <a:bodyPr/>
        <a:lstStyle/>
        <a:p>
          <a:endParaRPr lang="en-US"/>
        </a:p>
      </dgm:t>
    </dgm:pt>
    <dgm:pt modelId="{1F88D7F5-76ED-4347-90F9-BF073737EB59}">
      <dgm:prSet/>
      <dgm:spPr/>
      <dgm:t>
        <a:bodyPr/>
        <a:lstStyle/>
        <a:p>
          <a:r>
            <a:rPr lang="en-US"/>
            <a:t>Counselors </a:t>
          </a:r>
        </a:p>
      </dgm:t>
    </dgm:pt>
    <dgm:pt modelId="{69F8CFC7-B7AF-4ADA-9E16-B5F4A9C62DA3}" type="parTrans" cxnId="{9CB3CBF6-5644-4AEF-AE6A-54E5AAB9721A}">
      <dgm:prSet/>
      <dgm:spPr/>
      <dgm:t>
        <a:bodyPr/>
        <a:lstStyle/>
        <a:p>
          <a:endParaRPr lang="en-US"/>
        </a:p>
      </dgm:t>
    </dgm:pt>
    <dgm:pt modelId="{2508D3C0-0AF8-4474-9C55-8CD731F00C0E}" type="sibTrans" cxnId="{9CB3CBF6-5644-4AEF-AE6A-54E5AAB9721A}">
      <dgm:prSet/>
      <dgm:spPr/>
      <dgm:t>
        <a:bodyPr/>
        <a:lstStyle/>
        <a:p>
          <a:endParaRPr lang="en-US"/>
        </a:p>
      </dgm:t>
    </dgm:pt>
    <dgm:pt modelId="{AA9FD960-1255-4662-BD53-E899E333CDB9}">
      <dgm:prSet/>
      <dgm:spPr/>
      <dgm:t>
        <a:bodyPr/>
        <a:lstStyle/>
        <a:p>
          <a:r>
            <a:rPr lang="en-US" dirty="0"/>
            <a:t>Campus Master Schedulers</a:t>
          </a:r>
        </a:p>
      </dgm:t>
    </dgm:pt>
    <dgm:pt modelId="{6AC59D43-933A-4221-8706-85AE1A05A098}" type="parTrans" cxnId="{74338313-8ACE-420A-BF84-8C237098A6A3}">
      <dgm:prSet/>
      <dgm:spPr/>
      <dgm:t>
        <a:bodyPr/>
        <a:lstStyle/>
        <a:p>
          <a:endParaRPr lang="en-US"/>
        </a:p>
      </dgm:t>
    </dgm:pt>
    <dgm:pt modelId="{6AA380C6-CB5C-4CC2-B7BA-E200A96CAA0D}" type="sibTrans" cxnId="{74338313-8ACE-420A-BF84-8C237098A6A3}">
      <dgm:prSet/>
      <dgm:spPr/>
      <dgm:t>
        <a:bodyPr/>
        <a:lstStyle/>
        <a:p>
          <a:endParaRPr lang="en-US"/>
        </a:p>
      </dgm:t>
    </dgm:pt>
    <dgm:pt modelId="{695318D5-7536-4313-95B5-79E672235F67}">
      <dgm:prSet/>
      <dgm:spPr/>
      <dgm:t>
        <a:bodyPr/>
        <a:lstStyle/>
        <a:p>
          <a:r>
            <a:rPr lang="en-US" dirty="0"/>
            <a:t>Special Programs</a:t>
          </a:r>
        </a:p>
      </dgm:t>
    </dgm:pt>
    <dgm:pt modelId="{9B31C55C-5C8B-49F3-B9A5-C86120DA0C8F}" type="parTrans" cxnId="{CF1E4232-DD90-4066-AA64-0822B4770F51}">
      <dgm:prSet/>
      <dgm:spPr/>
      <dgm:t>
        <a:bodyPr/>
        <a:lstStyle/>
        <a:p>
          <a:endParaRPr lang="en-US"/>
        </a:p>
      </dgm:t>
    </dgm:pt>
    <dgm:pt modelId="{65CFAAD7-1B15-4C00-8E2E-837F560D78FD}" type="sibTrans" cxnId="{CF1E4232-DD90-4066-AA64-0822B4770F51}">
      <dgm:prSet/>
      <dgm:spPr/>
      <dgm:t>
        <a:bodyPr/>
        <a:lstStyle/>
        <a:p>
          <a:endParaRPr lang="en-US"/>
        </a:p>
      </dgm:t>
    </dgm:pt>
    <dgm:pt modelId="{92AF2963-1D9E-4F32-9510-5421704AA75E}" type="pres">
      <dgm:prSet presAssocID="{D5E4AB0F-E7FE-462D-B305-BEE4E611DE9D}" presName="linear" presStyleCnt="0">
        <dgm:presLayoutVars>
          <dgm:animLvl val="lvl"/>
          <dgm:resizeHandles val="exact"/>
        </dgm:presLayoutVars>
      </dgm:prSet>
      <dgm:spPr/>
    </dgm:pt>
    <dgm:pt modelId="{4BDF4D7C-8B34-430D-8002-84A661B49868}" type="pres">
      <dgm:prSet presAssocID="{B00A9638-1E98-465A-9467-D3F0424484CD}" presName="parentText" presStyleLbl="node1" presStyleIdx="0" presStyleCnt="7">
        <dgm:presLayoutVars>
          <dgm:chMax val="0"/>
          <dgm:bulletEnabled val="1"/>
        </dgm:presLayoutVars>
      </dgm:prSet>
      <dgm:spPr/>
    </dgm:pt>
    <dgm:pt modelId="{85C441AE-4452-46FE-885C-93C4D9584851}" type="pres">
      <dgm:prSet presAssocID="{18A21353-7D3C-4F33-BD37-FEA19A7CEBB2}" presName="spacer" presStyleCnt="0"/>
      <dgm:spPr/>
    </dgm:pt>
    <dgm:pt modelId="{633300CA-118E-43BE-AD40-23BE130DA14C}" type="pres">
      <dgm:prSet presAssocID="{963CBF82-A07C-4544-A311-0BB43A371726}" presName="parentText" presStyleLbl="node1" presStyleIdx="1" presStyleCnt="7">
        <dgm:presLayoutVars>
          <dgm:chMax val="0"/>
          <dgm:bulletEnabled val="1"/>
        </dgm:presLayoutVars>
      </dgm:prSet>
      <dgm:spPr/>
    </dgm:pt>
    <dgm:pt modelId="{AE59308A-B3B1-4E27-B715-5066487341FB}" type="pres">
      <dgm:prSet presAssocID="{DEBD50B2-0F7A-4D48-9FE4-D65600EDD4E3}" presName="spacer" presStyleCnt="0"/>
      <dgm:spPr/>
    </dgm:pt>
    <dgm:pt modelId="{677B6A86-9328-4240-BDED-A78CF48C486D}" type="pres">
      <dgm:prSet presAssocID="{BA7562D5-1C3B-4AA7-B6CD-A5999CD86EB3}" presName="parentText" presStyleLbl="node1" presStyleIdx="2" presStyleCnt="7">
        <dgm:presLayoutVars>
          <dgm:chMax val="0"/>
          <dgm:bulletEnabled val="1"/>
        </dgm:presLayoutVars>
      </dgm:prSet>
      <dgm:spPr/>
    </dgm:pt>
    <dgm:pt modelId="{ECAAA2A9-AD93-4C7E-8DFC-504831640061}" type="pres">
      <dgm:prSet presAssocID="{0E7700E1-5D33-457A-9FB8-04AA3A78F572}" presName="spacer" presStyleCnt="0"/>
      <dgm:spPr/>
    </dgm:pt>
    <dgm:pt modelId="{BB9A1E7E-1DCD-493F-BDF1-9B8AF4E09168}" type="pres">
      <dgm:prSet presAssocID="{2741BA59-736F-471A-A73C-0971BBA6411B}" presName="parentText" presStyleLbl="node1" presStyleIdx="3" presStyleCnt="7">
        <dgm:presLayoutVars>
          <dgm:chMax val="0"/>
          <dgm:bulletEnabled val="1"/>
        </dgm:presLayoutVars>
      </dgm:prSet>
      <dgm:spPr/>
    </dgm:pt>
    <dgm:pt modelId="{0BA8A3C5-0A9E-40A0-8832-2E801A8C0DEE}" type="pres">
      <dgm:prSet presAssocID="{336C18AE-6C65-4436-8CFE-D7D425148A6A}" presName="spacer" presStyleCnt="0"/>
      <dgm:spPr/>
    </dgm:pt>
    <dgm:pt modelId="{CEF20FF8-B74D-4B54-9EC2-27FC1F76103F}" type="pres">
      <dgm:prSet presAssocID="{1F88D7F5-76ED-4347-90F9-BF073737EB59}" presName="parentText" presStyleLbl="node1" presStyleIdx="4" presStyleCnt="7">
        <dgm:presLayoutVars>
          <dgm:chMax val="0"/>
          <dgm:bulletEnabled val="1"/>
        </dgm:presLayoutVars>
      </dgm:prSet>
      <dgm:spPr/>
    </dgm:pt>
    <dgm:pt modelId="{03CE2D35-F73A-4D47-8185-692EE3CBF033}" type="pres">
      <dgm:prSet presAssocID="{2508D3C0-0AF8-4474-9C55-8CD731F00C0E}" presName="spacer" presStyleCnt="0"/>
      <dgm:spPr/>
    </dgm:pt>
    <dgm:pt modelId="{9DAD9B6C-32D5-408E-9D3F-B72CC569E27E}" type="pres">
      <dgm:prSet presAssocID="{AA9FD960-1255-4662-BD53-E899E333CDB9}" presName="parentText" presStyleLbl="node1" presStyleIdx="5" presStyleCnt="7">
        <dgm:presLayoutVars>
          <dgm:chMax val="0"/>
          <dgm:bulletEnabled val="1"/>
        </dgm:presLayoutVars>
      </dgm:prSet>
      <dgm:spPr/>
    </dgm:pt>
    <dgm:pt modelId="{1B8AE5C7-C0B5-4EED-9AAA-CF398F231F4A}" type="pres">
      <dgm:prSet presAssocID="{6AA380C6-CB5C-4CC2-B7BA-E200A96CAA0D}" presName="spacer" presStyleCnt="0"/>
      <dgm:spPr/>
    </dgm:pt>
    <dgm:pt modelId="{E410936A-489F-4828-907F-9C1B7188E25A}" type="pres">
      <dgm:prSet presAssocID="{695318D5-7536-4313-95B5-79E672235F67}" presName="parentText" presStyleLbl="node1" presStyleIdx="6" presStyleCnt="7">
        <dgm:presLayoutVars>
          <dgm:chMax val="0"/>
          <dgm:bulletEnabled val="1"/>
        </dgm:presLayoutVars>
      </dgm:prSet>
      <dgm:spPr/>
    </dgm:pt>
  </dgm:ptLst>
  <dgm:cxnLst>
    <dgm:cxn modelId="{74338313-8ACE-420A-BF84-8C237098A6A3}" srcId="{D5E4AB0F-E7FE-462D-B305-BEE4E611DE9D}" destId="{AA9FD960-1255-4662-BD53-E899E333CDB9}" srcOrd="5" destOrd="0" parTransId="{6AC59D43-933A-4221-8706-85AE1A05A098}" sibTransId="{6AA380C6-CB5C-4CC2-B7BA-E200A96CAA0D}"/>
    <dgm:cxn modelId="{B31BB114-543E-4E84-8A54-508003872CFC}" type="presOf" srcId="{BA7562D5-1C3B-4AA7-B6CD-A5999CD86EB3}" destId="{677B6A86-9328-4240-BDED-A78CF48C486D}" srcOrd="0" destOrd="0" presId="urn:microsoft.com/office/officeart/2005/8/layout/vList2"/>
    <dgm:cxn modelId="{909C5415-4732-42BD-9EDF-D76F5FD8452B}" srcId="{D5E4AB0F-E7FE-462D-B305-BEE4E611DE9D}" destId="{2741BA59-736F-471A-A73C-0971BBA6411B}" srcOrd="3" destOrd="0" parTransId="{5BA9A842-488B-4AB3-B60B-D4BEFE5FD4CE}" sibTransId="{336C18AE-6C65-4436-8CFE-D7D425148A6A}"/>
    <dgm:cxn modelId="{2981C01D-10E7-4172-9531-F027C2DA84F0}" type="presOf" srcId="{AA9FD960-1255-4662-BD53-E899E333CDB9}" destId="{9DAD9B6C-32D5-408E-9D3F-B72CC569E27E}" srcOrd="0" destOrd="0" presId="urn:microsoft.com/office/officeart/2005/8/layout/vList2"/>
    <dgm:cxn modelId="{D9AD5D24-74AF-4AD3-B3E1-2458C5D5E27C}" type="presOf" srcId="{D5E4AB0F-E7FE-462D-B305-BEE4E611DE9D}" destId="{92AF2963-1D9E-4F32-9510-5421704AA75E}" srcOrd="0" destOrd="0" presId="urn:microsoft.com/office/officeart/2005/8/layout/vList2"/>
    <dgm:cxn modelId="{CF1E4232-DD90-4066-AA64-0822B4770F51}" srcId="{D5E4AB0F-E7FE-462D-B305-BEE4E611DE9D}" destId="{695318D5-7536-4313-95B5-79E672235F67}" srcOrd="6" destOrd="0" parTransId="{9B31C55C-5C8B-49F3-B9A5-C86120DA0C8F}" sibTransId="{65CFAAD7-1B15-4C00-8E2E-837F560D78FD}"/>
    <dgm:cxn modelId="{0DD82634-40DF-4893-9C41-F46D4455CA96}" type="presOf" srcId="{2741BA59-736F-471A-A73C-0971BBA6411B}" destId="{BB9A1E7E-1DCD-493F-BDF1-9B8AF4E09168}" srcOrd="0" destOrd="0" presId="urn:microsoft.com/office/officeart/2005/8/layout/vList2"/>
    <dgm:cxn modelId="{53882179-12E5-4C48-98FF-074386273CB2}" type="presOf" srcId="{695318D5-7536-4313-95B5-79E672235F67}" destId="{E410936A-489F-4828-907F-9C1B7188E25A}" srcOrd="0" destOrd="0" presId="urn:microsoft.com/office/officeart/2005/8/layout/vList2"/>
    <dgm:cxn modelId="{C1CD8181-D2C7-40A4-B592-1FA40B6C505F}" srcId="{D5E4AB0F-E7FE-462D-B305-BEE4E611DE9D}" destId="{BA7562D5-1C3B-4AA7-B6CD-A5999CD86EB3}" srcOrd="2" destOrd="0" parTransId="{968B0894-65C4-4B0A-A81E-8E89DE7285BA}" sibTransId="{0E7700E1-5D33-457A-9FB8-04AA3A78F572}"/>
    <dgm:cxn modelId="{E6B8DD94-3637-4D61-BCBA-90B3397B82D4}" type="presOf" srcId="{963CBF82-A07C-4544-A311-0BB43A371726}" destId="{633300CA-118E-43BE-AD40-23BE130DA14C}" srcOrd="0" destOrd="0" presId="urn:microsoft.com/office/officeart/2005/8/layout/vList2"/>
    <dgm:cxn modelId="{A9305896-F89C-4C1A-8549-F2B57803763D}" type="presOf" srcId="{B00A9638-1E98-465A-9467-D3F0424484CD}" destId="{4BDF4D7C-8B34-430D-8002-84A661B49868}" srcOrd="0" destOrd="0" presId="urn:microsoft.com/office/officeart/2005/8/layout/vList2"/>
    <dgm:cxn modelId="{5D30F4AD-D7BF-4BC4-94EF-D251783DC790}" srcId="{D5E4AB0F-E7FE-462D-B305-BEE4E611DE9D}" destId="{B00A9638-1E98-465A-9467-D3F0424484CD}" srcOrd="0" destOrd="0" parTransId="{54ACE5B7-84C7-4B6C-A259-BC01ED32B061}" sibTransId="{18A21353-7D3C-4F33-BD37-FEA19A7CEBB2}"/>
    <dgm:cxn modelId="{B6DE3EAE-75F0-4129-BF9B-5EF6F31F77A0}" srcId="{D5E4AB0F-E7FE-462D-B305-BEE4E611DE9D}" destId="{963CBF82-A07C-4544-A311-0BB43A371726}" srcOrd="1" destOrd="0" parTransId="{4CA2E57F-101C-4398-8523-69F78F2A7038}" sibTransId="{DEBD50B2-0F7A-4D48-9FE4-D65600EDD4E3}"/>
    <dgm:cxn modelId="{8DEB66E2-9175-476C-AB7F-19959BE79B99}" type="presOf" srcId="{1F88D7F5-76ED-4347-90F9-BF073737EB59}" destId="{CEF20FF8-B74D-4B54-9EC2-27FC1F76103F}" srcOrd="0" destOrd="0" presId="urn:microsoft.com/office/officeart/2005/8/layout/vList2"/>
    <dgm:cxn modelId="{9CB3CBF6-5644-4AEF-AE6A-54E5AAB9721A}" srcId="{D5E4AB0F-E7FE-462D-B305-BEE4E611DE9D}" destId="{1F88D7F5-76ED-4347-90F9-BF073737EB59}" srcOrd="4" destOrd="0" parTransId="{69F8CFC7-B7AF-4ADA-9E16-B5F4A9C62DA3}" sibTransId="{2508D3C0-0AF8-4474-9C55-8CD731F00C0E}"/>
    <dgm:cxn modelId="{7EDCB32A-AFD8-4DF0-AD1B-CBC263D000B8}" type="presParOf" srcId="{92AF2963-1D9E-4F32-9510-5421704AA75E}" destId="{4BDF4D7C-8B34-430D-8002-84A661B49868}" srcOrd="0" destOrd="0" presId="urn:microsoft.com/office/officeart/2005/8/layout/vList2"/>
    <dgm:cxn modelId="{8CA82319-DBA8-480F-8650-8D5B647BCB8A}" type="presParOf" srcId="{92AF2963-1D9E-4F32-9510-5421704AA75E}" destId="{85C441AE-4452-46FE-885C-93C4D9584851}" srcOrd="1" destOrd="0" presId="urn:microsoft.com/office/officeart/2005/8/layout/vList2"/>
    <dgm:cxn modelId="{4385CB0E-0CEC-43CA-AB51-1EFCF5AA0229}" type="presParOf" srcId="{92AF2963-1D9E-4F32-9510-5421704AA75E}" destId="{633300CA-118E-43BE-AD40-23BE130DA14C}" srcOrd="2" destOrd="0" presId="urn:microsoft.com/office/officeart/2005/8/layout/vList2"/>
    <dgm:cxn modelId="{BAE8DDC5-9AEA-488F-9C9B-5AFEAA8B76C1}" type="presParOf" srcId="{92AF2963-1D9E-4F32-9510-5421704AA75E}" destId="{AE59308A-B3B1-4E27-B715-5066487341FB}" srcOrd="3" destOrd="0" presId="urn:microsoft.com/office/officeart/2005/8/layout/vList2"/>
    <dgm:cxn modelId="{5E8A2120-15CE-40E9-968D-BAF0F8405E72}" type="presParOf" srcId="{92AF2963-1D9E-4F32-9510-5421704AA75E}" destId="{677B6A86-9328-4240-BDED-A78CF48C486D}" srcOrd="4" destOrd="0" presId="urn:microsoft.com/office/officeart/2005/8/layout/vList2"/>
    <dgm:cxn modelId="{EB18ECC8-75DC-4354-A868-FB764B13B057}" type="presParOf" srcId="{92AF2963-1D9E-4F32-9510-5421704AA75E}" destId="{ECAAA2A9-AD93-4C7E-8DFC-504831640061}" srcOrd="5" destOrd="0" presId="urn:microsoft.com/office/officeart/2005/8/layout/vList2"/>
    <dgm:cxn modelId="{D3BC54BC-5469-4BBC-AB8F-39E2913EA4C9}" type="presParOf" srcId="{92AF2963-1D9E-4F32-9510-5421704AA75E}" destId="{BB9A1E7E-1DCD-493F-BDF1-9B8AF4E09168}" srcOrd="6" destOrd="0" presId="urn:microsoft.com/office/officeart/2005/8/layout/vList2"/>
    <dgm:cxn modelId="{8DD951C4-4C27-4E96-9BA8-801A3C64C665}" type="presParOf" srcId="{92AF2963-1D9E-4F32-9510-5421704AA75E}" destId="{0BA8A3C5-0A9E-40A0-8832-2E801A8C0DEE}" srcOrd="7" destOrd="0" presId="urn:microsoft.com/office/officeart/2005/8/layout/vList2"/>
    <dgm:cxn modelId="{77EA103B-7A27-4CA4-BFA9-1F32E07EB262}" type="presParOf" srcId="{92AF2963-1D9E-4F32-9510-5421704AA75E}" destId="{CEF20FF8-B74D-4B54-9EC2-27FC1F76103F}" srcOrd="8" destOrd="0" presId="urn:microsoft.com/office/officeart/2005/8/layout/vList2"/>
    <dgm:cxn modelId="{E287D8E5-BFD2-4F3C-87AF-9BDAA1499409}" type="presParOf" srcId="{92AF2963-1D9E-4F32-9510-5421704AA75E}" destId="{03CE2D35-F73A-4D47-8185-692EE3CBF033}" srcOrd="9" destOrd="0" presId="urn:microsoft.com/office/officeart/2005/8/layout/vList2"/>
    <dgm:cxn modelId="{54D9F922-33E7-49BA-9E37-C1F4215D44B3}" type="presParOf" srcId="{92AF2963-1D9E-4F32-9510-5421704AA75E}" destId="{9DAD9B6C-32D5-408E-9D3F-B72CC569E27E}" srcOrd="10" destOrd="0" presId="urn:microsoft.com/office/officeart/2005/8/layout/vList2"/>
    <dgm:cxn modelId="{83EBD6A6-B591-47DD-925D-529FF04B1071}" type="presParOf" srcId="{92AF2963-1D9E-4F32-9510-5421704AA75E}" destId="{1B8AE5C7-C0B5-4EED-9AAA-CF398F231F4A}" srcOrd="11" destOrd="0" presId="urn:microsoft.com/office/officeart/2005/8/layout/vList2"/>
    <dgm:cxn modelId="{A5129BC8-D62B-4666-BFA7-2102E7387BAA}" type="presParOf" srcId="{92AF2963-1D9E-4F32-9510-5421704AA75E}" destId="{E410936A-489F-4828-907F-9C1B7188E25A}"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F4D7C-8B34-430D-8002-84A661B49868}">
      <dsp:nvSpPr>
        <dsp:cNvPr id="0" name=""/>
        <dsp:cNvSpPr/>
      </dsp:nvSpPr>
      <dsp:spPr>
        <a:xfrm>
          <a:off x="0" y="387567"/>
          <a:ext cx="4996207" cy="695565"/>
        </a:xfrm>
        <a:prstGeom prst="round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Human Resources</a:t>
          </a:r>
        </a:p>
      </dsp:txBody>
      <dsp:txXfrm>
        <a:off x="33955" y="421522"/>
        <a:ext cx="4928297" cy="627655"/>
      </dsp:txXfrm>
    </dsp:sp>
    <dsp:sp modelId="{633300CA-118E-43BE-AD40-23BE130DA14C}">
      <dsp:nvSpPr>
        <dsp:cNvPr id="0" name=""/>
        <dsp:cNvSpPr/>
      </dsp:nvSpPr>
      <dsp:spPr>
        <a:xfrm>
          <a:off x="0" y="1166652"/>
          <a:ext cx="4996207" cy="695565"/>
        </a:xfrm>
        <a:prstGeom prst="roundRect">
          <a:avLst/>
        </a:prstGeom>
        <a:solidFill>
          <a:schemeClr val="accent2">
            <a:hueOff val="-254916"/>
            <a:satOff val="-1033"/>
            <a:lumOff val="196"/>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Payroll</a:t>
          </a:r>
        </a:p>
      </dsp:txBody>
      <dsp:txXfrm>
        <a:off x="33955" y="1200607"/>
        <a:ext cx="4928297" cy="627655"/>
      </dsp:txXfrm>
    </dsp:sp>
    <dsp:sp modelId="{677B6A86-9328-4240-BDED-A78CF48C486D}">
      <dsp:nvSpPr>
        <dsp:cNvPr id="0" name=""/>
        <dsp:cNvSpPr/>
      </dsp:nvSpPr>
      <dsp:spPr>
        <a:xfrm>
          <a:off x="0" y="1945737"/>
          <a:ext cx="4996207" cy="695565"/>
        </a:xfrm>
        <a:prstGeom prst="roundRect">
          <a:avLst/>
        </a:prstGeom>
        <a:solidFill>
          <a:schemeClr val="accent2">
            <a:hueOff val="-509831"/>
            <a:satOff val="-2066"/>
            <a:lumOff val="392"/>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Finance/Budget</a:t>
          </a:r>
        </a:p>
      </dsp:txBody>
      <dsp:txXfrm>
        <a:off x="33955" y="1979692"/>
        <a:ext cx="4928297" cy="627655"/>
      </dsp:txXfrm>
    </dsp:sp>
    <dsp:sp modelId="{BB9A1E7E-1DCD-493F-BDF1-9B8AF4E09168}">
      <dsp:nvSpPr>
        <dsp:cNvPr id="0" name=""/>
        <dsp:cNvSpPr/>
      </dsp:nvSpPr>
      <dsp:spPr>
        <a:xfrm>
          <a:off x="0" y="2724822"/>
          <a:ext cx="4996207" cy="695565"/>
        </a:xfrm>
        <a:prstGeom prst="roundRect">
          <a:avLst/>
        </a:prstGeom>
        <a:solidFill>
          <a:schemeClr val="accent2">
            <a:hueOff val="-764747"/>
            <a:satOff val="-3099"/>
            <a:lumOff val="589"/>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Principals</a:t>
          </a:r>
        </a:p>
      </dsp:txBody>
      <dsp:txXfrm>
        <a:off x="33955" y="2758777"/>
        <a:ext cx="4928297" cy="627655"/>
      </dsp:txXfrm>
    </dsp:sp>
    <dsp:sp modelId="{CEF20FF8-B74D-4B54-9EC2-27FC1F76103F}">
      <dsp:nvSpPr>
        <dsp:cNvPr id="0" name=""/>
        <dsp:cNvSpPr/>
      </dsp:nvSpPr>
      <dsp:spPr>
        <a:xfrm>
          <a:off x="0" y="3503907"/>
          <a:ext cx="4996207" cy="695565"/>
        </a:xfrm>
        <a:prstGeom prst="roundRect">
          <a:avLst/>
        </a:prstGeom>
        <a:solidFill>
          <a:schemeClr val="accent2">
            <a:hueOff val="-1019663"/>
            <a:satOff val="-4132"/>
            <a:lumOff val="78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Counselors </a:t>
          </a:r>
        </a:p>
      </dsp:txBody>
      <dsp:txXfrm>
        <a:off x="33955" y="3537862"/>
        <a:ext cx="4928297" cy="627655"/>
      </dsp:txXfrm>
    </dsp:sp>
    <dsp:sp modelId="{9DAD9B6C-32D5-408E-9D3F-B72CC569E27E}">
      <dsp:nvSpPr>
        <dsp:cNvPr id="0" name=""/>
        <dsp:cNvSpPr/>
      </dsp:nvSpPr>
      <dsp:spPr>
        <a:xfrm>
          <a:off x="0" y="4282992"/>
          <a:ext cx="4996207" cy="695565"/>
        </a:xfrm>
        <a:prstGeom prst="roundRect">
          <a:avLst/>
        </a:prstGeom>
        <a:solidFill>
          <a:schemeClr val="accent2">
            <a:hueOff val="-1274578"/>
            <a:satOff val="-5165"/>
            <a:lumOff val="981"/>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Campus Master Schedulers</a:t>
          </a:r>
        </a:p>
      </dsp:txBody>
      <dsp:txXfrm>
        <a:off x="33955" y="4316947"/>
        <a:ext cx="4928297" cy="627655"/>
      </dsp:txXfrm>
    </dsp:sp>
    <dsp:sp modelId="{E410936A-489F-4828-907F-9C1B7188E25A}">
      <dsp:nvSpPr>
        <dsp:cNvPr id="0" name=""/>
        <dsp:cNvSpPr/>
      </dsp:nvSpPr>
      <dsp:spPr>
        <a:xfrm>
          <a:off x="0" y="5062077"/>
          <a:ext cx="4996207" cy="695565"/>
        </a:xfrm>
        <a:prstGeom prst="roundRect">
          <a:avLst/>
        </a:prstGeom>
        <a:solidFill>
          <a:schemeClr val="accent2">
            <a:hueOff val="-1529494"/>
            <a:satOff val="-6198"/>
            <a:lumOff val="117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Special Programs</a:t>
          </a:r>
        </a:p>
      </dsp:txBody>
      <dsp:txXfrm>
        <a:off x="33955" y="5096032"/>
        <a:ext cx="4928297" cy="6276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38717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647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08814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0198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10/17/2023</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517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2022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1595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9826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08483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754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10/17/2023</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0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10/17/2023</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55499840"/>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ealprod.tea.state.tx.us/TWEDS/103/545/902/0/CodeTable/List/16057" TargetMode="External"/><Relationship Id="rId2" Type="http://schemas.openxmlformats.org/officeDocument/2006/relationships/hyperlink" Target="https://tealprod.tea.state.tx.us/TWEDS/103/545/902/0https:/tealprod.tea.state.tx.us/TWEDS/103/545/902/0/CodeTable/List/15961/CodeTable/List/1596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tealprod.tea.state.tx.us/TWEDS/103/545/902/0/CodeTable/List/1582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tealprod.tea.state.tx.us/TWEDS/103/545/902/0/CodeTable/List/16052"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tealprod.tea.state.tx.us/TWEDS/103/545/902/0/CodeTable/List/15976" TargetMode="External"/><Relationship Id="rId2" Type="http://schemas.openxmlformats.org/officeDocument/2006/relationships/hyperlink" Target="https://tealprod.tea.state.tx.us/TWEDS/103/545/902/0/CodeTable/List/15975" TargetMode="External"/><Relationship Id="rId1" Type="http://schemas.openxmlformats.org/officeDocument/2006/relationships/slideLayout" Target="../slideLayouts/slideLayout2.xml"/><Relationship Id="rId6" Type="http://schemas.openxmlformats.org/officeDocument/2006/relationships/hyperlink" Target="https://tealprod.tea.state.tx.us/TWEDS/103/545/902/0/CodeTable/List/16058" TargetMode="External"/><Relationship Id="rId5" Type="http://schemas.openxmlformats.org/officeDocument/2006/relationships/hyperlink" Target="https://tealprod.tea.state.tx.us/TWEDS/103/545/902/0/CodeTable/List/16052" TargetMode="External"/><Relationship Id="rId4" Type="http://schemas.openxmlformats.org/officeDocument/2006/relationships/hyperlink" Target="https://tealprod.tea.state.tx.us/TWEDS/103/545/902/0/CodeTable/List/1582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tealprod.tea.state.tx.us/TWEDS/103/545/902/0/CodeTable/List/16059" TargetMode="External"/><Relationship Id="rId2" Type="http://schemas.openxmlformats.org/officeDocument/2006/relationships/hyperlink" Target="https://tealprod.tea.state.tx.us/TWEDS/103/545/902/0/CodeTable/List/15916" TargetMode="External"/><Relationship Id="rId1" Type="http://schemas.openxmlformats.org/officeDocument/2006/relationships/slideLayout" Target="../slideLayouts/slideLayout2.xml"/><Relationship Id="rId5" Type="http://schemas.openxmlformats.org/officeDocument/2006/relationships/hyperlink" Target="https://tealprod.tea.state.tx.us/TWEDS/103/545/902/0/CodeTable/List/15959" TargetMode="External"/><Relationship Id="rId4" Type="http://schemas.openxmlformats.org/officeDocument/2006/relationships/hyperlink" Target="https://tealprod.tea.state.tx.us/TWEDS/103/545/902/0/CodeTable/List/1606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tealprod.tea.state.tx.us/TWEDS/103/545/902/0/DataComponents/ComplexType/List/1240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https://tealprod.tea.state.tx.us/TWEDS/96/475/0/0/Introduction/List/75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A1CC2E87-415A-C2A9-2D1A-8FBB857B3A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678805"/>
            <a:ext cx="12191999" cy="4179193"/>
          </a:xfrm>
          <a:prstGeom prst="rect">
            <a:avLst/>
          </a:prstGeom>
          <a:gradFill flip="none" rotWithShape="1">
            <a:gsLst>
              <a:gs pos="0">
                <a:srgbClr val="000000">
                  <a:alpha val="40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596291" y="430127"/>
            <a:ext cx="8918177" cy="1332000"/>
          </a:xfrm>
        </p:spPr>
        <p:txBody>
          <a:bodyPr anchor="ctr">
            <a:normAutofit/>
          </a:bodyPr>
          <a:lstStyle/>
          <a:p>
            <a:pPr>
              <a:lnSpc>
                <a:spcPct val="90000"/>
              </a:lnSpc>
            </a:pPr>
            <a:r>
              <a:rPr lang="en-US" sz="3400" dirty="0">
                <a:cs typeface="Calibri Light"/>
              </a:rPr>
              <a:t>PEIMS, Payroll &amp; Personnel </a:t>
            </a:r>
            <a:br>
              <a:rPr lang="en-US" sz="3400" dirty="0">
                <a:cs typeface="Calibri Light"/>
              </a:rPr>
            </a:br>
            <a:r>
              <a:rPr lang="en-US" sz="3400" dirty="0">
                <a:cs typeface="Calibri Light"/>
              </a:rPr>
              <a:t>Getting through Fall PEIMS</a:t>
            </a:r>
            <a:endParaRPr lang="en-US" sz="3400" dirty="0"/>
          </a:p>
        </p:txBody>
      </p:sp>
      <p:sp>
        <p:nvSpPr>
          <p:cNvPr id="3" name="Subtitle 2"/>
          <p:cNvSpPr>
            <a:spLocks noGrp="1"/>
          </p:cNvSpPr>
          <p:nvPr>
            <p:ph type="subTitle" idx="1"/>
          </p:nvPr>
        </p:nvSpPr>
        <p:spPr>
          <a:xfrm>
            <a:off x="6654801" y="4769810"/>
            <a:ext cx="4451347" cy="1332000"/>
          </a:xfrm>
        </p:spPr>
        <p:txBody>
          <a:bodyPr anchor="ctr">
            <a:normAutofit/>
          </a:bodyPr>
          <a:lstStyle/>
          <a:p>
            <a:endParaRPr lang="en-US">
              <a:solidFill>
                <a:srgbClr val="FFFFFF">
                  <a:alpha val="80000"/>
                </a:srgbClr>
              </a:solidFill>
            </a:endParaRP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3581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8855-A7A4-826E-2545-C23924C0E2CE}"/>
              </a:ext>
            </a:extLst>
          </p:cNvPr>
          <p:cNvSpPr>
            <a:spLocks noGrp="1"/>
          </p:cNvSpPr>
          <p:nvPr>
            <p:ph type="title"/>
          </p:nvPr>
        </p:nvSpPr>
        <p:spPr>
          <a:xfrm>
            <a:off x="394669" y="88630"/>
            <a:ext cx="11607101" cy="694666"/>
          </a:xfrm>
        </p:spPr>
        <p:txBody>
          <a:bodyPr/>
          <a:lstStyle/>
          <a:p>
            <a:r>
              <a:rPr lang="en-US" dirty="0">
                <a:ea typeface="+mj-lt"/>
                <a:cs typeface="+mj-lt"/>
              </a:rPr>
              <a:t>How does the public view New Caney ISD?</a:t>
            </a:r>
            <a:endParaRPr lang="en-US" dirty="0"/>
          </a:p>
        </p:txBody>
      </p:sp>
      <p:pic>
        <p:nvPicPr>
          <p:cNvPr id="4" name="Picture 4" descr="Table&#10;&#10;Description automatically generated">
            <a:extLst>
              <a:ext uri="{FF2B5EF4-FFF2-40B4-BE49-F238E27FC236}">
                <a16:creationId xmlns:a16="http://schemas.microsoft.com/office/drawing/2014/main" id="{9C4BAFE0-1C7F-9F9E-3F8D-4DC6041AB7C2}"/>
              </a:ext>
            </a:extLst>
          </p:cNvPr>
          <p:cNvPicPr>
            <a:picLocks noGrp="1" noChangeAspect="1"/>
          </p:cNvPicPr>
          <p:nvPr>
            <p:ph idx="1"/>
          </p:nvPr>
        </p:nvPicPr>
        <p:blipFill>
          <a:blip r:embed="rId2"/>
          <a:stretch>
            <a:fillRect/>
          </a:stretch>
        </p:blipFill>
        <p:spPr>
          <a:xfrm>
            <a:off x="390707" y="830999"/>
            <a:ext cx="11615024" cy="5935897"/>
          </a:xfrm>
        </p:spPr>
      </p:pic>
    </p:spTree>
    <p:extLst>
      <p:ext uri="{BB962C8B-B14F-4D97-AF65-F5344CB8AC3E}">
        <p14:creationId xmlns:p14="http://schemas.microsoft.com/office/powerpoint/2010/main" val="312262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and red autumn leaves background">
            <a:extLst>
              <a:ext uri="{FF2B5EF4-FFF2-40B4-BE49-F238E27FC236}">
                <a16:creationId xmlns:a16="http://schemas.microsoft.com/office/drawing/2014/main" id="{56249A91-CA78-1FD9-07CE-70B0127A75B7}"/>
              </a:ext>
            </a:extLst>
          </p:cNvPr>
          <p:cNvPicPr>
            <a:picLocks noChangeAspect="1"/>
          </p:cNvPicPr>
          <p:nvPr/>
        </p:nvPicPr>
        <p:blipFill rotWithShape="1">
          <a:blip r:embed="rId2">
            <a:alphaModFix amt="50000"/>
          </a:blip>
          <a:srcRect t="14826" r="-2" b="776"/>
          <a:stretch/>
        </p:blipFill>
        <p:spPr>
          <a:xfrm>
            <a:off x="20" y="1"/>
            <a:ext cx="12191980" cy="6857999"/>
          </a:xfrm>
          <a:prstGeom prst="rect">
            <a:avLst/>
          </a:prstGeom>
        </p:spPr>
      </p:pic>
      <p:sp>
        <p:nvSpPr>
          <p:cNvPr id="2" name="Title 1">
            <a:extLst>
              <a:ext uri="{FF2B5EF4-FFF2-40B4-BE49-F238E27FC236}">
                <a16:creationId xmlns:a16="http://schemas.microsoft.com/office/drawing/2014/main" id="{A49ABC47-8183-7289-EFAE-C2C663F8F857}"/>
              </a:ext>
            </a:extLst>
          </p:cNvPr>
          <p:cNvSpPr>
            <a:spLocks noGrp="1"/>
          </p:cNvSpPr>
          <p:nvPr>
            <p:ph type="ctrTitle"/>
          </p:nvPr>
        </p:nvSpPr>
        <p:spPr>
          <a:xfrm>
            <a:off x="1524000" y="1122362"/>
            <a:ext cx="9144000" cy="2900518"/>
          </a:xfrm>
        </p:spPr>
        <p:txBody>
          <a:bodyPr>
            <a:normAutofit/>
          </a:bodyPr>
          <a:lstStyle/>
          <a:p>
            <a:r>
              <a:rPr lang="en-US">
                <a:solidFill>
                  <a:srgbClr val="FFFFFF"/>
                </a:solidFill>
                <a:ea typeface="Calibri Light"/>
                <a:cs typeface="Calibri Light"/>
              </a:rPr>
              <a:t>Fall PEIMS Reports</a:t>
            </a:r>
            <a:endParaRPr lang="en-US">
              <a:solidFill>
                <a:srgbClr val="FFFFFF"/>
              </a:solidFill>
            </a:endParaRPr>
          </a:p>
        </p:txBody>
      </p:sp>
      <p:sp>
        <p:nvSpPr>
          <p:cNvPr id="3" name="Content Placeholder 2">
            <a:extLst>
              <a:ext uri="{FF2B5EF4-FFF2-40B4-BE49-F238E27FC236}">
                <a16:creationId xmlns:a16="http://schemas.microsoft.com/office/drawing/2014/main" id="{B15ED92F-76D7-BEBD-4F2E-220C87F62D03}"/>
              </a:ext>
            </a:extLst>
          </p:cNvPr>
          <p:cNvSpPr>
            <a:spLocks noGrp="1"/>
          </p:cNvSpPr>
          <p:nvPr>
            <p:ph type="subTitle" idx="1"/>
          </p:nvPr>
        </p:nvSpPr>
        <p:spPr>
          <a:xfrm>
            <a:off x="1524000" y="4159404"/>
            <a:ext cx="9144000" cy="1098395"/>
          </a:xfrm>
        </p:spPr>
        <p:txBody>
          <a:bodyPr vert="horz" lIns="91440" tIns="45720" rIns="91440" bIns="45720" rtlCol="0" anchor="t">
            <a:normAutofit/>
          </a:bodyPr>
          <a:lstStyle/>
          <a:p>
            <a:r>
              <a:rPr lang="en-US" sz="4000" dirty="0">
                <a:solidFill>
                  <a:srgbClr val="FFFFFF"/>
                </a:solidFill>
                <a:cs typeface="Calibri"/>
              </a:rPr>
              <a:t>PDM1-XXX-XXX</a:t>
            </a:r>
            <a:endParaRPr lang="en-US" sz="4000" dirty="0">
              <a:solidFill>
                <a:srgbClr val="FFFFFF"/>
              </a:solidFill>
            </a:endParaRPr>
          </a:p>
        </p:txBody>
      </p:sp>
    </p:spTree>
    <p:extLst>
      <p:ext uri="{BB962C8B-B14F-4D97-AF65-F5344CB8AC3E}">
        <p14:creationId xmlns:p14="http://schemas.microsoft.com/office/powerpoint/2010/main" val="92571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EE211-84C5-4323-5FA5-C066148ED7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A4FD50-3D6D-E8C9-1B39-F129BF8292EE}"/>
              </a:ext>
            </a:extLst>
          </p:cNvPr>
          <p:cNvSpPr>
            <a:spLocks noGrp="1"/>
          </p:cNvSpPr>
          <p:nvPr>
            <p:ph idx="1"/>
          </p:nvPr>
        </p:nvSpPr>
        <p:spPr/>
        <p:txBody>
          <a:bodyPr/>
          <a:lstStyle/>
          <a:p>
            <a:endParaRPr lang="en-US"/>
          </a:p>
        </p:txBody>
      </p:sp>
      <p:pic>
        <p:nvPicPr>
          <p:cNvPr id="4" name="Content Placeholder 3" descr="A screenshot of a computer&#10;&#10;Description automatically generated">
            <a:extLst>
              <a:ext uri="{FF2B5EF4-FFF2-40B4-BE49-F238E27FC236}">
                <a16:creationId xmlns:a16="http://schemas.microsoft.com/office/drawing/2014/main" id="{2519F2A9-2AD9-2287-703A-B439FF885525}"/>
              </a:ext>
            </a:extLst>
          </p:cNvPr>
          <p:cNvPicPr>
            <a:picLocks noChangeAspect="1"/>
          </p:cNvPicPr>
          <p:nvPr/>
        </p:nvPicPr>
        <p:blipFill>
          <a:blip r:embed="rId2"/>
          <a:stretch>
            <a:fillRect/>
          </a:stretch>
        </p:blipFill>
        <p:spPr>
          <a:xfrm>
            <a:off x="164915" y="290420"/>
            <a:ext cx="11604433" cy="6312366"/>
          </a:xfrm>
          <a:prstGeom prst="rect">
            <a:avLst/>
          </a:prstGeom>
        </p:spPr>
      </p:pic>
    </p:spTree>
    <p:extLst>
      <p:ext uri="{BB962C8B-B14F-4D97-AF65-F5344CB8AC3E}">
        <p14:creationId xmlns:p14="http://schemas.microsoft.com/office/powerpoint/2010/main" val="729460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diagram&#10;&#10;Description automatically generated">
            <a:extLst>
              <a:ext uri="{FF2B5EF4-FFF2-40B4-BE49-F238E27FC236}">
                <a16:creationId xmlns:a16="http://schemas.microsoft.com/office/drawing/2014/main" id="{1077C2A2-B7AB-FCDC-7043-3771CA233F64}"/>
              </a:ext>
            </a:extLst>
          </p:cNvPr>
          <p:cNvPicPr>
            <a:picLocks noGrp="1" noChangeAspect="1"/>
          </p:cNvPicPr>
          <p:nvPr>
            <p:ph idx="1"/>
          </p:nvPr>
        </p:nvPicPr>
        <p:blipFill>
          <a:blip r:embed="rId2"/>
          <a:stretch>
            <a:fillRect/>
          </a:stretch>
        </p:blipFill>
        <p:spPr>
          <a:xfrm>
            <a:off x="53773" y="87584"/>
            <a:ext cx="11972941" cy="6697897"/>
          </a:xfrm>
        </p:spPr>
      </p:pic>
    </p:spTree>
    <p:extLst>
      <p:ext uri="{BB962C8B-B14F-4D97-AF65-F5344CB8AC3E}">
        <p14:creationId xmlns:p14="http://schemas.microsoft.com/office/powerpoint/2010/main" val="3033372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B4FD05DC-EB4A-0B03-FD5F-FBFBA3E178C3}"/>
              </a:ext>
            </a:extLst>
          </p:cNvPr>
          <p:cNvPicPr>
            <a:picLocks noGrp="1" noChangeAspect="1"/>
          </p:cNvPicPr>
          <p:nvPr>
            <p:ph idx="1"/>
          </p:nvPr>
        </p:nvPicPr>
        <p:blipFill>
          <a:blip r:embed="rId2"/>
          <a:stretch>
            <a:fillRect/>
          </a:stretch>
        </p:blipFill>
        <p:spPr>
          <a:xfrm>
            <a:off x="134757" y="180511"/>
            <a:ext cx="11773802" cy="6614263"/>
          </a:xfrm>
        </p:spPr>
      </p:pic>
    </p:spTree>
    <p:extLst>
      <p:ext uri="{BB962C8B-B14F-4D97-AF65-F5344CB8AC3E}">
        <p14:creationId xmlns:p14="http://schemas.microsoft.com/office/powerpoint/2010/main" val="462443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B31A0D3E-5196-6303-98B5-FC9F5CB248D9}"/>
              </a:ext>
            </a:extLst>
          </p:cNvPr>
          <p:cNvPicPr>
            <a:picLocks noGrp="1" noChangeAspect="1"/>
          </p:cNvPicPr>
          <p:nvPr>
            <p:ph idx="1"/>
          </p:nvPr>
        </p:nvPicPr>
        <p:blipFill>
          <a:blip r:embed="rId2"/>
          <a:stretch>
            <a:fillRect/>
          </a:stretch>
        </p:blipFill>
        <p:spPr>
          <a:xfrm>
            <a:off x="317119" y="124754"/>
            <a:ext cx="11743616" cy="6651435"/>
          </a:xfrm>
        </p:spPr>
      </p:pic>
    </p:spTree>
    <p:extLst>
      <p:ext uri="{BB962C8B-B14F-4D97-AF65-F5344CB8AC3E}">
        <p14:creationId xmlns:p14="http://schemas.microsoft.com/office/powerpoint/2010/main" val="330354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D4BC-5B19-C944-04F4-F7F8F7DBD6F3}"/>
              </a:ext>
            </a:extLst>
          </p:cNvPr>
          <p:cNvSpPr>
            <a:spLocks noGrp="1"/>
          </p:cNvSpPr>
          <p:nvPr>
            <p:ph type="title"/>
          </p:nvPr>
        </p:nvSpPr>
        <p:spPr/>
        <p:txBody>
          <a:bodyPr/>
          <a:lstStyle/>
          <a:p>
            <a:r>
              <a:rPr lang="en-US" dirty="0"/>
              <a:t>Additional Reports</a:t>
            </a:r>
          </a:p>
        </p:txBody>
      </p:sp>
      <p:sp>
        <p:nvSpPr>
          <p:cNvPr id="3" name="Content Placeholder 2">
            <a:extLst>
              <a:ext uri="{FF2B5EF4-FFF2-40B4-BE49-F238E27FC236}">
                <a16:creationId xmlns:a16="http://schemas.microsoft.com/office/drawing/2014/main" id="{3094AD37-1727-C47D-38EB-1CD93FE9B5C1}"/>
              </a:ext>
            </a:extLst>
          </p:cNvPr>
          <p:cNvSpPr>
            <a:spLocks noGrp="1"/>
          </p:cNvSpPr>
          <p:nvPr>
            <p:ph idx="1"/>
          </p:nvPr>
        </p:nvSpPr>
        <p:spPr>
          <a:xfrm>
            <a:off x="149290" y="1685925"/>
            <a:ext cx="11053310" cy="4938810"/>
          </a:xfrm>
        </p:spPr>
        <p:txBody>
          <a:bodyPr/>
          <a:lstStyle/>
          <a:p>
            <a:r>
              <a:rPr lang="en-US" dirty="0"/>
              <a:t>Budget Reports – PDM1-100-001-PDM1-100-014</a:t>
            </a:r>
          </a:p>
          <a:p>
            <a:pPr lvl="1"/>
            <a:r>
              <a:rPr lang="en-US" b="1" dirty="0"/>
              <a:t>Fall Financial Accountability Rating Indicators – PDM1-100-011 – CFO</a:t>
            </a:r>
          </a:p>
          <a:p>
            <a:pPr lvl="1"/>
            <a:endParaRPr lang="en-US" dirty="0"/>
          </a:p>
          <a:p>
            <a:r>
              <a:rPr lang="en-US" dirty="0"/>
              <a:t>Staff Reports – PDM1-110-001 – PDM1-110-007</a:t>
            </a:r>
          </a:p>
          <a:p>
            <a:pPr lvl="1"/>
            <a:r>
              <a:rPr lang="en-US" b="1" dirty="0"/>
              <a:t>Payroll Information by Special Program Intent Code PIC 21-PIC 43</a:t>
            </a:r>
          </a:p>
          <a:p>
            <a:pPr lvl="1"/>
            <a:endParaRPr lang="en-US" dirty="0"/>
          </a:p>
          <a:p>
            <a:r>
              <a:rPr lang="en-US" dirty="0"/>
              <a:t>Staff Reports – PDM1-111-006</a:t>
            </a:r>
          </a:p>
          <a:p>
            <a:pPr lvl="1"/>
            <a:r>
              <a:rPr lang="en-US" dirty="0"/>
              <a:t>Physical Education Teacher Roster</a:t>
            </a:r>
          </a:p>
          <a:p>
            <a:pPr lvl="1"/>
            <a:endParaRPr lang="en-US" dirty="0"/>
          </a:p>
        </p:txBody>
      </p:sp>
    </p:spTree>
    <p:extLst>
      <p:ext uri="{BB962C8B-B14F-4D97-AF65-F5344CB8AC3E}">
        <p14:creationId xmlns:p14="http://schemas.microsoft.com/office/powerpoint/2010/main" val="3612737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3B5C-7294-EF4D-4FD3-8B795D051B27}"/>
              </a:ext>
            </a:extLst>
          </p:cNvPr>
          <p:cNvSpPr>
            <a:spLocks noGrp="1"/>
          </p:cNvSpPr>
          <p:nvPr>
            <p:ph type="title"/>
          </p:nvPr>
        </p:nvSpPr>
        <p:spPr/>
        <p:txBody>
          <a:bodyPr/>
          <a:lstStyle/>
          <a:p>
            <a:r>
              <a:rPr lang="en-US" dirty="0"/>
              <a:t>On Data Suite Reports</a:t>
            </a:r>
          </a:p>
        </p:txBody>
      </p:sp>
      <p:sp>
        <p:nvSpPr>
          <p:cNvPr id="3" name="Content Placeholder 2">
            <a:extLst>
              <a:ext uri="{FF2B5EF4-FFF2-40B4-BE49-F238E27FC236}">
                <a16:creationId xmlns:a16="http://schemas.microsoft.com/office/drawing/2014/main" id="{66D2CBEE-AC9E-E96C-BF6D-397642F8AC2C}"/>
              </a:ext>
            </a:extLst>
          </p:cNvPr>
          <p:cNvSpPr>
            <a:spLocks noGrp="1"/>
          </p:cNvSpPr>
          <p:nvPr>
            <p:ph idx="1"/>
          </p:nvPr>
        </p:nvSpPr>
        <p:spPr>
          <a:xfrm>
            <a:off x="307910" y="1685925"/>
            <a:ext cx="11402008" cy="4864165"/>
          </a:xfrm>
        </p:spPr>
        <p:txBody>
          <a:bodyPr/>
          <a:lstStyle/>
          <a:p>
            <a:r>
              <a:rPr lang="en-US" dirty="0"/>
              <a:t>Staff Data Validation Reports</a:t>
            </a:r>
          </a:p>
          <a:p>
            <a:r>
              <a:rPr lang="en-US" dirty="0"/>
              <a:t>Fall CTE Class Service IDs With Less than 45 Minutes</a:t>
            </a:r>
          </a:p>
          <a:p>
            <a:r>
              <a:rPr lang="en-US" dirty="0"/>
              <a:t>Inaccurate Role ID Reporting to PEIMS</a:t>
            </a:r>
          </a:p>
          <a:p>
            <a:r>
              <a:rPr lang="en-US" dirty="0"/>
              <a:t>Payroll to Responsibility Campus Mismatch</a:t>
            </a:r>
          </a:p>
          <a:p>
            <a:r>
              <a:rPr lang="en-US" dirty="0"/>
              <a:t>Payroll PIC to Responsibility Pop Served Mismatch</a:t>
            </a:r>
          </a:p>
          <a:p>
            <a:r>
              <a:rPr lang="en-US" dirty="0"/>
              <a:t>Responsibility Pop Served to Payroll PIC Mismatch</a:t>
            </a:r>
          </a:p>
          <a:p>
            <a:r>
              <a:rPr lang="en-US" dirty="0"/>
              <a:t>Sped Grade Level Staff Verification </a:t>
            </a:r>
          </a:p>
        </p:txBody>
      </p:sp>
    </p:spTree>
    <p:extLst>
      <p:ext uri="{BB962C8B-B14F-4D97-AF65-F5344CB8AC3E}">
        <p14:creationId xmlns:p14="http://schemas.microsoft.com/office/powerpoint/2010/main" val="306418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41C2-F73A-F63D-25EE-38D7EC838559}"/>
              </a:ext>
            </a:extLst>
          </p:cNvPr>
          <p:cNvSpPr>
            <a:spLocks noGrp="1"/>
          </p:cNvSpPr>
          <p:nvPr>
            <p:ph type="title"/>
          </p:nvPr>
        </p:nvSpPr>
        <p:spPr/>
        <p:txBody>
          <a:bodyPr/>
          <a:lstStyle/>
          <a:p>
            <a:r>
              <a:rPr lang="en-US" dirty="0"/>
              <a:t>On Data Suite Reports</a:t>
            </a:r>
          </a:p>
        </p:txBody>
      </p:sp>
      <p:sp>
        <p:nvSpPr>
          <p:cNvPr id="3" name="Content Placeholder 2">
            <a:extLst>
              <a:ext uri="{FF2B5EF4-FFF2-40B4-BE49-F238E27FC236}">
                <a16:creationId xmlns:a16="http://schemas.microsoft.com/office/drawing/2014/main" id="{BEDF68C3-F519-FB6B-C6F8-51869B5022AE}"/>
              </a:ext>
            </a:extLst>
          </p:cNvPr>
          <p:cNvSpPr>
            <a:spLocks noGrp="1"/>
          </p:cNvSpPr>
          <p:nvPr>
            <p:ph idx="1"/>
          </p:nvPr>
        </p:nvSpPr>
        <p:spPr>
          <a:xfrm>
            <a:off x="186612" y="1685925"/>
            <a:ext cx="11015988" cy="4040191"/>
          </a:xfrm>
        </p:spPr>
        <p:txBody>
          <a:bodyPr/>
          <a:lstStyle/>
          <a:p>
            <a:r>
              <a:rPr lang="en-US" dirty="0"/>
              <a:t>Staff Custom Reports</a:t>
            </a:r>
          </a:p>
          <a:p>
            <a:r>
              <a:rPr lang="en-US" dirty="0"/>
              <a:t>Teacher Summary Reports</a:t>
            </a:r>
          </a:p>
          <a:p>
            <a:r>
              <a:rPr lang="en-US" dirty="0"/>
              <a:t>Staff Responsibilities </a:t>
            </a:r>
          </a:p>
          <a:p>
            <a:r>
              <a:rPr lang="en-US" dirty="0"/>
              <a:t>Staff Miscellaneous Reports</a:t>
            </a:r>
          </a:p>
        </p:txBody>
      </p:sp>
    </p:spTree>
    <p:extLst>
      <p:ext uri="{BB962C8B-B14F-4D97-AF65-F5344CB8AC3E}">
        <p14:creationId xmlns:p14="http://schemas.microsoft.com/office/powerpoint/2010/main" val="318854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7F04-7CA6-81D8-27C2-98027B8B750A}"/>
              </a:ext>
            </a:extLst>
          </p:cNvPr>
          <p:cNvSpPr>
            <a:spLocks noGrp="1"/>
          </p:cNvSpPr>
          <p:nvPr>
            <p:ph type="title"/>
          </p:nvPr>
        </p:nvSpPr>
        <p:spPr/>
        <p:txBody>
          <a:bodyPr/>
          <a:lstStyle/>
          <a:p>
            <a:r>
              <a:rPr lang="en-US" dirty="0"/>
              <a:t>Staff Association Extension</a:t>
            </a:r>
          </a:p>
        </p:txBody>
      </p:sp>
      <p:sp>
        <p:nvSpPr>
          <p:cNvPr id="3" name="Content Placeholder 2">
            <a:extLst>
              <a:ext uri="{FF2B5EF4-FFF2-40B4-BE49-F238E27FC236}">
                <a16:creationId xmlns:a16="http://schemas.microsoft.com/office/drawing/2014/main" id="{F903CB96-E20B-DBCD-1C59-AF396F9B4F16}"/>
              </a:ext>
            </a:extLst>
          </p:cNvPr>
          <p:cNvSpPr>
            <a:spLocks noGrp="1"/>
          </p:cNvSpPr>
          <p:nvPr>
            <p:ph idx="1"/>
          </p:nvPr>
        </p:nvSpPr>
        <p:spPr>
          <a:xfrm>
            <a:off x="205273" y="1685925"/>
            <a:ext cx="11448662" cy="4649561"/>
          </a:xfrm>
        </p:spPr>
        <p:txBody>
          <a:bodyPr/>
          <a:lstStyle/>
          <a:p>
            <a:r>
              <a:rPr lang="en-US" dirty="0">
                <a:latin typeface="Arial"/>
                <a:cs typeface="Arial"/>
              </a:rPr>
              <a:t>30040 – Staff Extension Complex Type</a:t>
            </a:r>
          </a:p>
          <a:p>
            <a:r>
              <a:rPr lang="en-US" dirty="0">
                <a:latin typeface="Arial"/>
                <a:cs typeface="Arial"/>
              </a:rPr>
              <a:t>30050 – Staff Education Org Employment Association Extension Complex Type</a:t>
            </a:r>
          </a:p>
          <a:p>
            <a:r>
              <a:rPr lang="en-US" dirty="0">
                <a:latin typeface="Arial"/>
                <a:cs typeface="Arial"/>
              </a:rPr>
              <a:t>30055 – Contracted Instructional Staff FTE Extension Complex Type</a:t>
            </a:r>
          </a:p>
          <a:p>
            <a:r>
              <a:rPr lang="en-US" dirty="0">
                <a:latin typeface="Arial"/>
                <a:cs typeface="Arial"/>
              </a:rPr>
              <a:t>30060 – Payroll Extension Complex Type</a:t>
            </a:r>
          </a:p>
          <a:p>
            <a:r>
              <a:rPr lang="en-US" dirty="0">
                <a:latin typeface="Arial"/>
                <a:cs typeface="Arial"/>
              </a:rPr>
              <a:t>30090 - Staff Responsibility Extension Complex Type</a:t>
            </a:r>
          </a:p>
          <a:p>
            <a:pPr marL="0" indent="0">
              <a:buNone/>
            </a:pPr>
            <a:endParaRPr lang="en-US" dirty="0"/>
          </a:p>
        </p:txBody>
      </p:sp>
    </p:spTree>
    <p:extLst>
      <p:ext uri="{BB962C8B-B14F-4D97-AF65-F5344CB8AC3E}">
        <p14:creationId xmlns:p14="http://schemas.microsoft.com/office/powerpoint/2010/main" val="364044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353A3-485E-4385-31B0-2370713D5F9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B5B502D-A2A8-EAB7-6662-5701E1DAD14E}"/>
              </a:ext>
            </a:extLst>
          </p:cNvPr>
          <p:cNvSpPr>
            <a:spLocks noGrp="1"/>
          </p:cNvSpPr>
          <p:nvPr>
            <p:ph idx="1"/>
          </p:nvPr>
        </p:nvSpPr>
        <p:spPr/>
        <p:txBody>
          <a:bodyPr vert="horz" lIns="91440" tIns="45720" rIns="91440" bIns="45720" rtlCol="0" anchor="t">
            <a:normAutofit lnSpcReduction="10000"/>
          </a:bodyPr>
          <a:lstStyle/>
          <a:p>
            <a:pPr marL="359410" indent="-359410"/>
            <a:r>
              <a:rPr lang="en-US" dirty="0">
                <a:solidFill>
                  <a:srgbClr val="000000">
                    <a:alpha val="60000"/>
                  </a:srgbClr>
                </a:solidFill>
              </a:rPr>
              <a:t>PEIMS Requirements </a:t>
            </a:r>
            <a:endParaRPr lang="en-US" dirty="0"/>
          </a:p>
          <a:p>
            <a:pPr marL="359410" indent="-359410"/>
            <a:r>
              <a:rPr lang="en-US" dirty="0">
                <a:solidFill>
                  <a:srgbClr val="000000">
                    <a:alpha val="60000"/>
                  </a:srgbClr>
                </a:solidFill>
              </a:rPr>
              <a:t>Public's Perception</a:t>
            </a:r>
          </a:p>
          <a:p>
            <a:pPr marL="359410" indent="-359410"/>
            <a:r>
              <a:rPr lang="en-US" dirty="0">
                <a:solidFill>
                  <a:srgbClr val="000000">
                    <a:alpha val="60000"/>
                  </a:srgbClr>
                </a:solidFill>
              </a:rPr>
              <a:t>PEIMS Reports </a:t>
            </a:r>
          </a:p>
          <a:p>
            <a:pPr marL="359410" indent="-359410"/>
            <a:r>
              <a:rPr lang="en-US" dirty="0">
                <a:solidFill>
                  <a:srgbClr val="000000">
                    <a:alpha val="60000"/>
                  </a:srgbClr>
                </a:solidFill>
              </a:rPr>
              <a:t>Staff and Payroll Data Elements</a:t>
            </a:r>
          </a:p>
          <a:p>
            <a:pPr marL="359410" indent="-359410"/>
            <a:r>
              <a:rPr lang="en-US" dirty="0">
                <a:solidFill>
                  <a:srgbClr val="000000">
                    <a:alpha val="60000"/>
                  </a:srgbClr>
                </a:solidFill>
              </a:rPr>
              <a:t>Who are your Who’s?</a:t>
            </a:r>
          </a:p>
          <a:p>
            <a:pPr marL="359410" indent="-359410"/>
            <a:r>
              <a:rPr lang="en-US" dirty="0">
                <a:solidFill>
                  <a:srgbClr val="000000">
                    <a:alpha val="60000"/>
                  </a:srgbClr>
                </a:solidFill>
              </a:rPr>
              <a:t>Timelines &amp; Due Dates</a:t>
            </a:r>
          </a:p>
          <a:p>
            <a:pPr marL="359410" indent="-359410"/>
            <a:r>
              <a:rPr lang="en-US" dirty="0">
                <a:solidFill>
                  <a:srgbClr val="000000">
                    <a:alpha val="60000"/>
                  </a:srgbClr>
                </a:solidFill>
              </a:rPr>
              <a:t>Resources</a:t>
            </a:r>
          </a:p>
          <a:p>
            <a:pPr marL="359410" indent="-359410"/>
            <a:endParaRPr lang="en-US" dirty="0">
              <a:solidFill>
                <a:srgbClr val="000000">
                  <a:alpha val="60000"/>
                </a:srgbClr>
              </a:solidFill>
            </a:endParaRPr>
          </a:p>
        </p:txBody>
      </p:sp>
    </p:spTree>
    <p:extLst>
      <p:ext uri="{BB962C8B-B14F-4D97-AF65-F5344CB8AC3E}">
        <p14:creationId xmlns:p14="http://schemas.microsoft.com/office/powerpoint/2010/main" val="3107776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6268-350C-A019-F6BB-3E12E6B06C13}"/>
              </a:ext>
            </a:extLst>
          </p:cNvPr>
          <p:cNvSpPr>
            <a:spLocks noGrp="1"/>
          </p:cNvSpPr>
          <p:nvPr>
            <p:ph type="title"/>
          </p:nvPr>
        </p:nvSpPr>
        <p:spPr/>
        <p:txBody>
          <a:bodyPr/>
          <a:lstStyle/>
          <a:p>
            <a:r>
              <a:rPr lang="en-US" dirty="0"/>
              <a:t>30040 Staff Extension Complex Type</a:t>
            </a:r>
          </a:p>
        </p:txBody>
      </p:sp>
      <p:sp>
        <p:nvSpPr>
          <p:cNvPr id="3" name="Content Placeholder 2">
            <a:extLst>
              <a:ext uri="{FF2B5EF4-FFF2-40B4-BE49-F238E27FC236}">
                <a16:creationId xmlns:a16="http://schemas.microsoft.com/office/drawing/2014/main" id="{2F787D5D-9743-060B-87FE-94FBA4F6C0F0}"/>
              </a:ext>
            </a:extLst>
          </p:cNvPr>
          <p:cNvSpPr>
            <a:spLocks noGrp="1"/>
          </p:cNvSpPr>
          <p:nvPr>
            <p:ph idx="1"/>
          </p:nvPr>
        </p:nvSpPr>
        <p:spPr>
          <a:xfrm>
            <a:off x="345233" y="1685925"/>
            <a:ext cx="10857367" cy="4040191"/>
          </a:xfrm>
        </p:spPr>
        <p:txBody>
          <a:bodyPr/>
          <a:lstStyle/>
          <a:p>
            <a:r>
              <a:rPr lang="en-US" dirty="0">
                <a:latin typeface="Arial"/>
                <a:cs typeface="Arial"/>
              </a:rPr>
              <a:t>Staff Demographics</a:t>
            </a:r>
          </a:p>
          <a:p>
            <a:r>
              <a:rPr lang="en-US" dirty="0">
                <a:latin typeface="Arial"/>
                <a:cs typeface="Arial"/>
              </a:rPr>
              <a:t>E1073 Staff Type </a:t>
            </a:r>
            <a:r>
              <a:rPr lang="en-US" dirty="0">
                <a:latin typeface="Arial"/>
                <a:cs typeface="Arial"/>
                <a:hlinkClick r:id="rId2"/>
              </a:rPr>
              <a:t>C181</a:t>
            </a:r>
            <a:endParaRPr lang="en-US" dirty="0">
              <a:latin typeface="Arial"/>
              <a:cs typeface="Arial"/>
            </a:endParaRPr>
          </a:p>
          <a:p>
            <a:r>
              <a:rPr lang="en-US" dirty="0">
                <a:latin typeface="Arial"/>
                <a:cs typeface="Arial"/>
              </a:rPr>
              <a:t>E0730 Highest Degree Level </a:t>
            </a:r>
            <a:r>
              <a:rPr lang="en-US" dirty="0">
                <a:latin typeface="Arial"/>
                <a:cs typeface="Arial"/>
                <a:hlinkClick r:id="rId3"/>
              </a:rPr>
              <a:t>C015</a:t>
            </a:r>
            <a:endParaRPr lang="en-US" dirty="0">
              <a:latin typeface="Arial"/>
              <a:cs typeface="Arial"/>
            </a:endParaRPr>
          </a:p>
          <a:p>
            <a:r>
              <a:rPr lang="en-US" dirty="0">
                <a:latin typeface="Arial"/>
                <a:cs typeface="Arial"/>
              </a:rPr>
              <a:t>E0161 Years in District</a:t>
            </a:r>
          </a:p>
          <a:p>
            <a:r>
              <a:rPr lang="en-US" dirty="0">
                <a:latin typeface="Arial"/>
                <a:cs typeface="Arial"/>
              </a:rPr>
              <a:t>E0130 Years in Local Education Agency</a:t>
            </a:r>
          </a:p>
          <a:p>
            <a:r>
              <a:rPr lang="en-US" dirty="0">
                <a:latin typeface="Arial"/>
                <a:cs typeface="Arial"/>
              </a:rPr>
              <a:t>E1670 Paraprofessional Certification Indicator Code</a:t>
            </a:r>
          </a:p>
          <a:p>
            <a:endParaRPr lang="en-US" dirty="0"/>
          </a:p>
        </p:txBody>
      </p:sp>
    </p:spTree>
    <p:extLst>
      <p:ext uri="{BB962C8B-B14F-4D97-AF65-F5344CB8AC3E}">
        <p14:creationId xmlns:p14="http://schemas.microsoft.com/office/powerpoint/2010/main" val="334773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5AF7-114D-FF8D-5F71-5C424E62B562}"/>
              </a:ext>
            </a:extLst>
          </p:cNvPr>
          <p:cNvSpPr>
            <a:spLocks noGrp="1"/>
          </p:cNvSpPr>
          <p:nvPr>
            <p:ph type="title"/>
          </p:nvPr>
        </p:nvSpPr>
        <p:spPr/>
        <p:txBody>
          <a:bodyPr>
            <a:normAutofit/>
          </a:bodyPr>
          <a:lstStyle/>
          <a:p>
            <a:r>
              <a:rPr lang="en-US" dirty="0"/>
              <a:t>30050</a:t>
            </a:r>
            <a:br>
              <a:rPr lang="en-US" dirty="0"/>
            </a:br>
            <a:r>
              <a:rPr lang="en-US" dirty="0"/>
              <a:t>Staff Organization Association Extension Complex Type</a:t>
            </a:r>
          </a:p>
        </p:txBody>
      </p:sp>
      <p:sp>
        <p:nvSpPr>
          <p:cNvPr id="3" name="Content Placeholder 2">
            <a:extLst>
              <a:ext uri="{FF2B5EF4-FFF2-40B4-BE49-F238E27FC236}">
                <a16:creationId xmlns:a16="http://schemas.microsoft.com/office/drawing/2014/main" id="{D7B098D8-EAB7-8A55-FB5F-FC0FDE480908}"/>
              </a:ext>
            </a:extLst>
          </p:cNvPr>
          <p:cNvSpPr>
            <a:spLocks noGrp="1"/>
          </p:cNvSpPr>
          <p:nvPr>
            <p:ph idx="1"/>
          </p:nvPr>
        </p:nvSpPr>
        <p:spPr>
          <a:xfrm>
            <a:off x="354563" y="1685925"/>
            <a:ext cx="10848037" cy="4040191"/>
          </a:xfrm>
        </p:spPr>
        <p:txBody>
          <a:bodyPr/>
          <a:lstStyle/>
          <a:p>
            <a:r>
              <a:rPr lang="en-US" dirty="0">
                <a:latin typeface="Arial"/>
                <a:cs typeface="Arial"/>
              </a:rPr>
              <a:t>E0760 Percent of Days Employed</a:t>
            </a:r>
          </a:p>
          <a:p>
            <a:r>
              <a:rPr lang="en-US" dirty="0">
                <a:latin typeface="Arial"/>
                <a:cs typeface="Arial"/>
              </a:rPr>
              <a:t>E0160 Number of Days Employed</a:t>
            </a:r>
          </a:p>
          <a:p>
            <a:r>
              <a:rPr lang="en-US" dirty="0">
                <a:latin typeface="Arial"/>
                <a:cs typeface="Arial"/>
              </a:rPr>
              <a:t>E1594 Auxiliary Role ID </a:t>
            </a:r>
            <a:r>
              <a:rPr lang="en-US" dirty="0">
                <a:latin typeface="Arial"/>
                <a:cs typeface="Arial"/>
                <a:hlinkClick r:id="rId2"/>
              </a:rPr>
              <a:t>C213</a:t>
            </a:r>
            <a:r>
              <a:rPr lang="en-US" dirty="0">
                <a:latin typeface="Arial"/>
                <a:cs typeface="Arial"/>
              </a:rPr>
              <a:t> </a:t>
            </a:r>
          </a:p>
          <a:p>
            <a:endParaRPr lang="en-US" dirty="0"/>
          </a:p>
        </p:txBody>
      </p:sp>
    </p:spTree>
    <p:extLst>
      <p:ext uri="{BB962C8B-B14F-4D97-AF65-F5344CB8AC3E}">
        <p14:creationId xmlns:p14="http://schemas.microsoft.com/office/powerpoint/2010/main" val="492309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847C-700C-D344-F71A-F9676DB2F555}"/>
              </a:ext>
            </a:extLst>
          </p:cNvPr>
          <p:cNvSpPr>
            <a:spLocks noGrp="1"/>
          </p:cNvSpPr>
          <p:nvPr>
            <p:ph type="title"/>
          </p:nvPr>
        </p:nvSpPr>
        <p:spPr/>
        <p:txBody>
          <a:bodyPr/>
          <a:lstStyle/>
          <a:p>
            <a:r>
              <a:rPr lang="en-US" dirty="0"/>
              <a:t>30055</a:t>
            </a:r>
            <a:br>
              <a:rPr lang="en-US" dirty="0"/>
            </a:br>
            <a:r>
              <a:rPr lang="en-US" dirty="0"/>
              <a:t>Contracted Instruction Staff FTE</a:t>
            </a:r>
          </a:p>
        </p:txBody>
      </p:sp>
      <p:sp>
        <p:nvSpPr>
          <p:cNvPr id="3" name="Content Placeholder 2">
            <a:extLst>
              <a:ext uri="{FF2B5EF4-FFF2-40B4-BE49-F238E27FC236}">
                <a16:creationId xmlns:a16="http://schemas.microsoft.com/office/drawing/2014/main" id="{592F5216-1251-45EC-F965-B46B8C67BFF2}"/>
              </a:ext>
            </a:extLst>
          </p:cNvPr>
          <p:cNvSpPr>
            <a:spLocks noGrp="1"/>
          </p:cNvSpPr>
          <p:nvPr>
            <p:ph idx="1"/>
          </p:nvPr>
        </p:nvSpPr>
        <p:spPr>
          <a:xfrm>
            <a:off x="195943" y="1685925"/>
            <a:ext cx="11006657" cy="4040191"/>
          </a:xfrm>
        </p:spPr>
        <p:txBody>
          <a:bodyPr/>
          <a:lstStyle/>
          <a:p>
            <a:r>
              <a:rPr lang="en-US" dirty="0">
                <a:latin typeface="Arial"/>
                <a:cs typeface="Arial"/>
              </a:rPr>
              <a:t>E0320 Program Intent Code </a:t>
            </a:r>
            <a:r>
              <a:rPr lang="en-US" dirty="0">
                <a:latin typeface="Arial"/>
                <a:cs typeface="Arial"/>
                <a:hlinkClick r:id="rId2"/>
              </a:rPr>
              <a:t>C147</a:t>
            </a:r>
            <a:endParaRPr lang="en-US" dirty="0">
              <a:latin typeface="Arial"/>
              <a:cs typeface="Arial"/>
            </a:endParaRPr>
          </a:p>
          <a:p>
            <a:r>
              <a:rPr lang="en-US" dirty="0">
                <a:latin typeface="Arial"/>
                <a:cs typeface="Arial"/>
              </a:rPr>
              <a:t>E0980 Total Contract Instructional Staff FTE’s</a:t>
            </a:r>
          </a:p>
          <a:p>
            <a:endParaRPr lang="en-US" dirty="0"/>
          </a:p>
        </p:txBody>
      </p:sp>
    </p:spTree>
    <p:extLst>
      <p:ext uri="{BB962C8B-B14F-4D97-AF65-F5344CB8AC3E}">
        <p14:creationId xmlns:p14="http://schemas.microsoft.com/office/powerpoint/2010/main" val="1671929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CF50-597A-0C29-EAAB-7F691F4E0BF5}"/>
              </a:ext>
            </a:extLst>
          </p:cNvPr>
          <p:cNvSpPr>
            <a:spLocks noGrp="1"/>
          </p:cNvSpPr>
          <p:nvPr>
            <p:ph type="title"/>
          </p:nvPr>
        </p:nvSpPr>
        <p:spPr/>
        <p:txBody>
          <a:bodyPr/>
          <a:lstStyle/>
          <a:p>
            <a:r>
              <a:rPr lang="en-US" dirty="0"/>
              <a:t>30060 </a:t>
            </a:r>
            <a:br>
              <a:rPr lang="en-US" dirty="0"/>
            </a:br>
            <a:r>
              <a:rPr lang="en-US" dirty="0"/>
              <a:t>Payroll Extension Complex Type</a:t>
            </a:r>
          </a:p>
        </p:txBody>
      </p:sp>
      <p:sp>
        <p:nvSpPr>
          <p:cNvPr id="3" name="Content Placeholder 2">
            <a:extLst>
              <a:ext uri="{FF2B5EF4-FFF2-40B4-BE49-F238E27FC236}">
                <a16:creationId xmlns:a16="http://schemas.microsoft.com/office/drawing/2014/main" id="{9F58264F-DB28-E3C7-186E-29A8D057BB8C}"/>
              </a:ext>
            </a:extLst>
          </p:cNvPr>
          <p:cNvSpPr>
            <a:spLocks noGrp="1"/>
          </p:cNvSpPr>
          <p:nvPr>
            <p:ph idx="1"/>
          </p:nvPr>
        </p:nvSpPr>
        <p:spPr/>
        <p:txBody>
          <a:bodyPr>
            <a:normAutofit lnSpcReduction="10000"/>
          </a:bodyPr>
          <a:lstStyle/>
          <a:p>
            <a:r>
              <a:rPr lang="en-US" dirty="0">
                <a:latin typeface="Arial"/>
                <a:cs typeface="Arial"/>
              </a:rPr>
              <a:t>E0425 Payroll Amount</a:t>
            </a:r>
          </a:p>
          <a:p>
            <a:r>
              <a:rPr lang="en-US" dirty="0">
                <a:latin typeface="Arial"/>
                <a:cs typeface="Arial"/>
              </a:rPr>
              <a:t>E0316 Fund Code </a:t>
            </a:r>
            <a:r>
              <a:rPr lang="en-US" dirty="0">
                <a:latin typeface="Arial"/>
                <a:cs typeface="Arial"/>
                <a:hlinkClick r:id="rId2"/>
              </a:rPr>
              <a:t>C145</a:t>
            </a:r>
            <a:endParaRPr lang="en-US" dirty="0">
              <a:latin typeface="Arial"/>
              <a:cs typeface="Arial"/>
            </a:endParaRPr>
          </a:p>
          <a:p>
            <a:r>
              <a:rPr lang="en-US" dirty="0">
                <a:latin typeface="Arial"/>
                <a:cs typeface="Arial"/>
              </a:rPr>
              <a:t>E0317 Function Code </a:t>
            </a:r>
            <a:r>
              <a:rPr lang="en-US" dirty="0">
                <a:latin typeface="Arial"/>
                <a:cs typeface="Arial"/>
                <a:hlinkClick r:id="rId3"/>
              </a:rPr>
              <a:t>C146</a:t>
            </a:r>
            <a:endParaRPr lang="en-US" dirty="0">
              <a:latin typeface="Arial"/>
              <a:cs typeface="Arial"/>
            </a:endParaRPr>
          </a:p>
          <a:p>
            <a:r>
              <a:rPr lang="en-US" dirty="0">
                <a:latin typeface="Arial"/>
                <a:cs typeface="Arial"/>
              </a:rPr>
              <a:t>E0318 Object Code </a:t>
            </a:r>
            <a:r>
              <a:rPr lang="en-US" dirty="0">
                <a:latin typeface="Arial"/>
                <a:cs typeface="Arial"/>
                <a:hlinkClick r:id="rId4"/>
              </a:rPr>
              <a:t>C159</a:t>
            </a:r>
            <a:endParaRPr lang="en-US" dirty="0">
              <a:latin typeface="Arial"/>
              <a:cs typeface="Arial"/>
            </a:endParaRPr>
          </a:p>
          <a:p>
            <a:r>
              <a:rPr lang="en-US" dirty="0">
                <a:latin typeface="Arial"/>
                <a:cs typeface="Arial"/>
              </a:rPr>
              <a:t>E0319 Organization Code</a:t>
            </a:r>
          </a:p>
          <a:p>
            <a:r>
              <a:rPr lang="en-US" dirty="0">
                <a:latin typeface="Arial"/>
                <a:cs typeface="Arial"/>
              </a:rPr>
              <a:t>E0320 Program Intent Code </a:t>
            </a:r>
            <a:r>
              <a:rPr lang="en-US" dirty="0">
                <a:latin typeface="Arial"/>
                <a:cs typeface="Arial"/>
                <a:hlinkClick r:id="rId5"/>
              </a:rPr>
              <a:t>C147</a:t>
            </a:r>
            <a:endParaRPr lang="en-US" dirty="0">
              <a:latin typeface="Arial"/>
              <a:cs typeface="Arial"/>
            </a:endParaRPr>
          </a:p>
          <a:p>
            <a:r>
              <a:rPr lang="en-US" dirty="0">
                <a:latin typeface="Arial"/>
                <a:cs typeface="Arial"/>
              </a:rPr>
              <a:t>E0424 Payroll Activity Code </a:t>
            </a:r>
            <a:r>
              <a:rPr lang="en-US" dirty="0">
                <a:latin typeface="Arial"/>
                <a:cs typeface="Arial"/>
                <a:hlinkClick r:id="rId6"/>
              </a:rPr>
              <a:t>C018</a:t>
            </a:r>
            <a:endParaRPr lang="en-US" dirty="0">
              <a:latin typeface="Arial"/>
              <a:cs typeface="Arial"/>
            </a:endParaRPr>
          </a:p>
          <a:p>
            <a:endParaRPr lang="en-US" dirty="0"/>
          </a:p>
        </p:txBody>
      </p:sp>
    </p:spTree>
    <p:extLst>
      <p:ext uri="{BB962C8B-B14F-4D97-AF65-F5344CB8AC3E}">
        <p14:creationId xmlns:p14="http://schemas.microsoft.com/office/powerpoint/2010/main" val="2302424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09F7-CDE9-9D26-16D1-3DE1691E7736}"/>
              </a:ext>
            </a:extLst>
          </p:cNvPr>
          <p:cNvSpPr>
            <a:spLocks noGrp="1"/>
          </p:cNvSpPr>
          <p:nvPr>
            <p:ph type="title"/>
          </p:nvPr>
        </p:nvSpPr>
        <p:spPr>
          <a:xfrm>
            <a:off x="989400" y="0"/>
            <a:ext cx="10213200" cy="690465"/>
          </a:xfrm>
        </p:spPr>
        <p:txBody>
          <a:bodyPr/>
          <a:lstStyle/>
          <a:p>
            <a:r>
              <a:rPr lang="en-US" dirty="0"/>
              <a:t>30090 – Staff Responsibilities Extension Complex Type</a:t>
            </a:r>
          </a:p>
        </p:txBody>
      </p:sp>
      <p:sp>
        <p:nvSpPr>
          <p:cNvPr id="3" name="Content Placeholder 2">
            <a:extLst>
              <a:ext uri="{FF2B5EF4-FFF2-40B4-BE49-F238E27FC236}">
                <a16:creationId xmlns:a16="http://schemas.microsoft.com/office/drawing/2014/main" id="{28808648-0E34-A3AD-F973-43866B4BAD5E}"/>
              </a:ext>
            </a:extLst>
          </p:cNvPr>
          <p:cNvSpPr>
            <a:spLocks noGrp="1"/>
          </p:cNvSpPr>
          <p:nvPr>
            <p:ph idx="1"/>
          </p:nvPr>
        </p:nvSpPr>
        <p:spPr>
          <a:xfrm>
            <a:off x="139959" y="877078"/>
            <a:ext cx="11896531" cy="5663681"/>
          </a:xfrm>
        </p:spPr>
        <p:txBody>
          <a:bodyPr>
            <a:normAutofit fontScale="85000" lnSpcReduction="10000"/>
          </a:bodyPr>
          <a:lstStyle/>
          <a:p>
            <a:r>
              <a:rPr lang="en-US" dirty="0">
                <a:latin typeface="Arial"/>
                <a:cs typeface="Arial"/>
              </a:rPr>
              <a:t>E0721 Role ID </a:t>
            </a:r>
            <a:r>
              <a:rPr lang="en-US" dirty="0">
                <a:latin typeface="Arial"/>
                <a:cs typeface="Arial"/>
                <a:hlinkClick r:id="rId2"/>
              </a:rPr>
              <a:t>C021</a:t>
            </a:r>
            <a:endParaRPr lang="en-US" dirty="0"/>
          </a:p>
          <a:p>
            <a:r>
              <a:rPr lang="en-US" dirty="0">
                <a:latin typeface="Arial"/>
                <a:cs typeface="Arial"/>
              </a:rPr>
              <a:t>E0724 Service ID </a:t>
            </a:r>
            <a:r>
              <a:rPr lang="en-US" dirty="0">
                <a:latin typeface="Arial"/>
                <a:cs typeface="Arial"/>
                <a:hlinkClick r:id="rId3"/>
              </a:rPr>
              <a:t>C022</a:t>
            </a:r>
            <a:endParaRPr lang="en-US" dirty="0"/>
          </a:p>
          <a:p>
            <a:r>
              <a:rPr lang="en-US" dirty="0">
                <a:latin typeface="Arial"/>
                <a:cs typeface="Arial"/>
              </a:rPr>
              <a:t>E1056 Class ID Number – SIS or HR System</a:t>
            </a:r>
            <a:endParaRPr lang="en-US" dirty="0"/>
          </a:p>
          <a:p>
            <a:r>
              <a:rPr lang="en-US" dirty="0">
                <a:latin typeface="Arial"/>
                <a:cs typeface="Arial"/>
              </a:rPr>
              <a:t>E0747 Population Served </a:t>
            </a:r>
            <a:r>
              <a:rPr lang="en-US" dirty="0">
                <a:latin typeface="Arial"/>
                <a:cs typeface="Arial"/>
                <a:hlinkClick r:id="rId4"/>
              </a:rPr>
              <a:t>C030</a:t>
            </a:r>
            <a:endParaRPr lang="en-US" dirty="0"/>
          </a:p>
          <a:p>
            <a:r>
              <a:rPr lang="en-US" dirty="0">
                <a:latin typeface="Arial"/>
                <a:cs typeface="Arial"/>
              </a:rPr>
              <a:t>E0017 Grade Level SIS or HR System</a:t>
            </a:r>
            <a:endParaRPr lang="en-US" dirty="0"/>
          </a:p>
          <a:p>
            <a:r>
              <a:rPr lang="en-US" dirty="0">
                <a:latin typeface="Arial"/>
                <a:cs typeface="Arial"/>
              </a:rPr>
              <a:t>E0170 Number Students in Class SIS or HR System</a:t>
            </a:r>
            <a:endParaRPr lang="en-US" dirty="0"/>
          </a:p>
          <a:p>
            <a:r>
              <a:rPr lang="en-US" dirty="0">
                <a:latin typeface="Arial"/>
                <a:cs typeface="Arial"/>
              </a:rPr>
              <a:t>E1055 Class Type Code </a:t>
            </a:r>
            <a:r>
              <a:rPr lang="en-US" dirty="0">
                <a:latin typeface="Arial"/>
                <a:cs typeface="Arial"/>
                <a:hlinkClick r:id="rId5"/>
              </a:rPr>
              <a:t>C179</a:t>
            </a:r>
            <a:endParaRPr lang="en-US" dirty="0"/>
          </a:p>
          <a:p>
            <a:r>
              <a:rPr lang="en-US" dirty="0">
                <a:latin typeface="Arial"/>
                <a:cs typeface="Arial"/>
              </a:rPr>
              <a:t>E1057 Monthly Minutes SIS or HR System </a:t>
            </a:r>
          </a:p>
          <a:p>
            <a:r>
              <a:rPr lang="en-US" dirty="0">
                <a:latin typeface="Arial"/>
                <a:cs typeface="Arial"/>
              </a:rPr>
              <a:t>E1604-E1606 Number of Minutes Taught Week 1-4 </a:t>
            </a:r>
          </a:p>
          <a:p>
            <a:pPr lvl="1"/>
            <a:r>
              <a:rPr lang="en-US" sz="1800" dirty="0">
                <a:effectLst/>
                <a:latin typeface="Calibri" panose="020F0502020204030204" pitchFamily="34" charset="0"/>
                <a:ea typeface="Calibri" panose="020F0502020204030204" pitchFamily="34" charset="0"/>
              </a:rPr>
              <a:t>02530002," "02530003," "02530004,” “02530005,” “02530006,” “02530007,” “02530008,” 02850000," "03823000," "PES00051,” "PES00053," “PES00056," "82210XXX," "82931XXX," "82310XXX,” or "84200XXX" </a:t>
            </a:r>
            <a:endParaRPr lang="en-US" dirty="0">
              <a:latin typeface="Arial"/>
              <a:cs typeface="Arial"/>
            </a:endParaRPr>
          </a:p>
          <a:p>
            <a:r>
              <a:rPr lang="en-US" dirty="0">
                <a:latin typeface="Arial"/>
                <a:cs typeface="Arial"/>
              </a:rPr>
              <a:t>E1608-1611 Number of Minutes Taught Week 1-4</a:t>
            </a:r>
            <a:endParaRPr lang="en-US" dirty="0"/>
          </a:p>
          <a:p>
            <a:endParaRPr lang="en-US" dirty="0"/>
          </a:p>
        </p:txBody>
      </p:sp>
    </p:spTree>
    <p:extLst>
      <p:ext uri="{BB962C8B-B14F-4D97-AF65-F5344CB8AC3E}">
        <p14:creationId xmlns:p14="http://schemas.microsoft.com/office/powerpoint/2010/main" val="1009720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B53E-2A00-F6F6-1751-8020FF33F83B}"/>
              </a:ext>
            </a:extLst>
          </p:cNvPr>
          <p:cNvSpPr>
            <a:spLocks noGrp="1"/>
          </p:cNvSpPr>
          <p:nvPr>
            <p:ph type="title"/>
          </p:nvPr>
        </p:nvSpPr>
        <p:spPr/>
        <p:txBody>
          <a:bodyPr/>
          <a:lstStyle/>
          <a:p>
            <a:r>
              <a:rPr lang="en-US" dirty="0"/>
              <a:t>When does a staff receive a Staff Responsibility Record?</a:t>
            </a:r>
          </a:p>
        </p:txBody>
      </p:sp>
      <p:sp>
        <p:nvSpPr>
          <p:cNvPr id="3" name="Content Placeholder 2">
            <a:extLst>
              <a:ext uri="{FF2B5EF4-FFF2-40B4-BE49-F238E27FC236}">
                <a16:creationId xmlns:a16="http://schemas.microsoft.com/office/drawing/2014/main" id="{8A9EAD2E-D686-3D54-81D6-113DEF383343}"/>
              </a:ext>
            </a:extLst>
          </p:cNvPr>
          <p:cNvSpPr>
            <a:spLocks noGrp="1"/>
          </p:cNvSpPr>
          <p:nvPr>
            <p:ph idx="1"/>
          </p:nvPr>
        </p:nvSpPr>
        <p:spPr>
          <a:xfrm>
            <a:off x="251927" y="1685925"/>
            <a:ext cx="10950673" cy="4040191"/>
          </a:xfrm>
        </p:spPr>
        <p:txBody>
          <a:bodyPr/>
          <a:lstStyle/>
          <a:p>
            <a:r>
              <a:rPr lang="en-US" dirty="0"/>
              <a:t>Auxiliary Role ID  - C213 – Typically do not receive a Staff Responsibility Record</a:t>
            </a:r>
          </a:p>
          <a:p>
            <a:r>
              <a:rPr lang="en-US" dirty="0"/>
              <a:t>Role ID – C021 – Typically do receive a Staff Responsibility Record</a:t>
            </a:r>
          </a:p>
          <a:p>
            <a:pPr lvl="1"/>
            <a:r>
              <a:rPr lang="en-US" dirty="0"/>
              <a:t>Teachers and Aides with Object Code 6119 and 6129 typically do receive a Staff Responsibility Record</a:t>
            </a:r>
          </a:p>
        </p:txBody>
      </p:sp>
    </p:spTree>
    <p:extLst>
      <p:ext uri="{BB962C8B-B14F-4D97-AF65-F5344CB8AC3E}">
        <p14:creationId xmlns:p14="http://schemas.microsoft.com/office/powerpoint/2010/main" val="2698535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57615-EF34-C9FD-D79A-B577DDB5ED3B}"/>
              </a:ext>
            </a:extLst>
          </p:cNvPr>
          <p:cNvSpPr>
            <a:spLocks noGrp="1"/>
          </p:cNvSpPr>
          <p:nvPr>
            <p:ph type="title"/>
          </p:nvPr>
        </p:nvSpPr>
        <p:spPr>
          <a:xfrm>
            <a:off x="130628" y="115371"/>
            <a:ext cx="10969335" cy="631078"/>
          </a:xfrm>
        </p:spPr>
        <p:txBody>
          <a:bodyPr/>
          <a:lstStyle/>
          <a:p>
            <a:r>
              <a:rPr lang="en-US" dirty="0"/>
              <a:t>Service ID Matrix</a:t>
            </a:r>
          </a:p>
        </p:txBody>
      </p:sp>
      <p:sp>
        <p:nvSpPr>
          <p:cNvPr id="3" name="Content Placeholder 2">
            <a:extLst>
              <a:ext uri="{FF2B5EF4-FFF2-40B4-BE49-F238E27FC236}">
                <a16:creationId xmlns:a16="http://schemas.microsoft.com/office/drawing/2014/main" id="{7D27D407-9D98-CF23-26A9-F69E76875B28}"/>
              </a:ext>
            </a:extLst>
          </p:cNvPr>
          <p:cNvSpPr>
            <a:spLocks noGrp="1"/>
          </p:cNvSpPr>
          <p:nvPr>
            <p:ph idx="1"/>
          </p:nvPr>
        </p:nvSpPr>
        <p:spPr>
          <a:xfrm>
            <a:off x="130628" y="746449"/>
            <a:ext cx="10213200" cy="4040191"/>
          </a:xfrm>
        </p:spPr>
        <p:txBody>
          <a:bodyPr/>
          <a:lstStyle/>
          <a:p>
            <a:r>
              <a:rPr lang="en-US" dirty="0">
                <a:hlinkClick r:id="rId2"/>
              </a:rPr>
              <a:t>Charts D-G</a:t>
            </a:r>
            <a:endParaRPr lang="en-US" dirty="0"/>
          </a:p>
          <a:p>
            <a:endParaRPr lang="en-US" dirty="0"/>
          </a:p>
          <a:p>
            <a:endParaRPr lang="en-US" dirty="0"/>
          </a:p>
        </p:txBody>
      </p:sp>
      <p:pic>
        <p:nvPicPr>
          <p:cNvPr id="5" name="Picture 4">
            <a:extLst>
              <a:ext uri="{FF2B5EF4-FFF2-40B4-BE49-F238E27FC236}">
                <a16:creationId xmlns:a16="http://schemas.microsoft.com/office/drawing/2014/main" id="{A9B143BE-CA73-01E0-AB1A-86B2840BD17E}"/>
              </a:ext>
            </a:extLst>
          </p:cNvPr>
          <p:cNvPicPr>
            <a:picLocks noChangeAspect="1"/>
          </p:cNvPicPr>
          <p:nvPr/>
        </p:nvPicPr>
        <p:blipFill>
          <a:blip r:embed="rId3"/>
          <a:stretch>
            <a:fillRect/>
          </a:stretch>
        </p:blipFill>
        <p:spPr>
          <a:xfrm>
            <a:off x="130628" y="1511560"/>
            <a:ext cx="10618237" cy="4991878"/>
          </a:xfrm>
          <a:prstGeom prst="rect">
            <a:avLst/>
          </a:prstGeom>
        </p:spPr>
      </p:pic>
    </p:spTree>
    <p:extLst>
      <p:ext uri="{BB962C8B-B14F-4D97-AF65-F5344CB8AC3E}">
        <p14:creationId xmlns:p14="http://schemas.microsoft.com/office/powerpoint/2010/main" val="2353365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2D76E3-BBAC-4D3C-9314-D3076FA90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20AE71-1D2D-0B20-CDF0-20929FB68670}"/>
              </a:ext>
            </a:extLst>
          </p:cNvPr>
          <p:cNvSpPr>
            <a:spLocks noGrp="1"/>
          </p:cNvSpPr>
          <p:nvPr>
            <p:ph type="title"/>
          </p:nvPr>
        </p:nvSpPr>
        <p:spPr>
          <a:xfrm>
            <a:off x="1250210" y="25477"/>
            <a:ext cx="9793799" cy="1453003"/>
          </a:xfrm>
        </p:spPr>
        <p:txBody>
          <a:bodyPr wrap="square" anchor="b">
            <a:normAutofit/>
          </a:bodyPr>
          <a:lstStyle/>
          <a:p>
            <a:pPr algn="ctr"/>
            <a:r>
              <a:rPr lang="en-US" dirty="0"/>
              <a:t>Substitutes (Three Types)</a:t>
            </a:r>
            <a:endParaRPr lang="en-US"/>
          </a:p>
        </p:txBody>
      </p:sp>
      <p:grpSp>
        <p:nvGrpSpPr>
          <p:cNvPr id="10" name="Group 9">
            <a:extLst>
              <a:ext uri="{FF2B5EF4-FFF2-40B4-BE49-F238E27FC236}">
                <a16:creationId xmlns:a16="http://schemas.microsoft.com/office/drawing/2014/main" id="{75C945D9-C3DE-4D90-9F29-7BE223AAF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11" name="Group 10">
              <a:extLst>
                <a:ext uri="{FF2B5EF4-FFF2-40B4-BE49-F238E27FC236}">
                  <a16:creationId xmlns:a16="http://schemas.microsoft.com/office/drawing/2014/main" id="{08D338B3-6DA4-45F7-91E3-7D8C28D0B26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30" name="Freeform 64">
                <a:extLst>
                  <a:ext uri="{FF2B5EF4-FFF2-40B4-BE49-F238E27FC236}">
                    <a16:creationId xmlns:a16="http://schemas.microsoft.com/office/drawing/2014/main" id="{6185FD3E-487C-45A4-AD94-24F4F7BACD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81">
                <a:extLst>
                  <a:ext uri="{FF2B5EF4-FFF2-40B4-BE49-F238E27FC236}">
                    <a16:creationId xmlns:a16="http://schemas.microsoft.com/office/drawing/2014/main" id="{DABEF2EB-1FA6-476D-ADEC-ACC991D1EE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1">
                <a:extLst>
                  <a:ext uri="{FF2B5EF4-FFF2-40B4-BE49-F238E27FC236}">
                    <a16:creationId xmlns:a16="http://schemas.microsoft.com/office/drawing/2014/main" id="{702C2E5D-FD1A-49AB-9CF7-7F656660A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8">
                <a:extLst>
                  <a:ext uri="{FF2B5EF4-FFF2-40B4-BE49-F238E27FC236}">
                    <a16:creationId xmlns:a16="http://schemas.microsoft.com/office/drawing/2014/main" id="{FE338B6A-36C1-4245-B24F-94D4DE5F7C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4">
                <a:extLst>
                  <a:ext uri="{FF2B5EF4-FFF2-40B4-BE49-F238E27FC236}">
                    <a16:creationId xmlns:a16="http://schemas.microsoft.com/office/drawing/2014/main" id="{6CDA6293-4165-4383-9C97-2A6679228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CACA95C4-6FB3-44B0-981E-06BBAE8F02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0">
                <a:extLst>
                  <a:ext uri="{FF2B5EF4-FFF2-40B4-BE49-F238E27FC236}">
                    <a16:creationId xmlns:a16="http://schemas.microsoft.com/office/drawing/2014/main" id="{87433F39-33A6-4FCE-9B83-3D9A47A7C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59">
                <a:extLst>
                  <a:ext uri="{FF2B5EF4-FFF2-40B4-BE49-F238E27FC236}">
                    <a16:creationId xmlns:a16="http://schemas.microsoft.com/office/drawing/2014/main" id="{09C092FC-35CB-41D8-8B13-9A238EE30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2">
                <a:extLst>
                  <a:ext uri="{FF2B5EF4-FFF2-40B4-BE49-F238E27FC236}">
                    <a16:creationId xmlns:a16="http://schemas.microsoft.com/office/drawing/2014/main" id="{A0DF137B-3079-4986-913B-939546E64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65">
                <a:extLst>
                  <a:ext uri="{FF2B5EF4-FFF2-40B4-BE49-F238E27FC236}">
                    <a16:creationId xmlns:a16="http://schemas.microsoft.com/office/drawing/2014/main" id="{D660B18D-F0F5-419B-B3F1-B039757C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9">
                <a:extLst>
                  <a:ext uri="{FF2B5EF4-FFF2-40B4-BE49-F238E27FC236}">
                    <a16:creationId xmlns:a16="http://schemas.microsoft.com/office/drawing/2014/main" id="{80FAC823-69BF-42B9-BA6A-E365E721EB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2">
                <a:extLst>
                  <a:ext uri="{FF2B5EF4-FFF2-40B4-BE49-F238E27FC236}">
                    <a16:creationId xmlns:a16="http://schemas.microsoft.com/office/drawing/2014/main" id="{5B5DFB3A-61ED-4206-9B53-3E8A8CE9F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5">
                <a:extLst>
                  <a:ext uri="{FF2B5EF4-FFF2-40B4-BE49-F238E27FC236}">
                    <a16:creationId xmlns:a16="http://schemas.microsoft.com/office/drawing/2014/main" id="{C72D0A40-CAB7-45AB-B832-628D138C69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8">
                <a:extLst>
                  <a:ext uri="{FF2B5EF4-FFF2-40B4-BE49-F238E27FC236}">
                    <a16:creationId xmlns:a16="http://schemas.microsoft.com/office/drawing/2014/main" id="{A1757DD3-2A1D-4CED-A678-ECE520A1B4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44" name="Group 43">
                <a:extLst>
                  <a:ext uri="{FF2B5EF4-FFF2-40B4-BE49-F238E27FC236}">
                    <a16:creationId xmlns:a16="http://schemas.microsoft.com/office/drawing/2014/main" id="{42918845-1F95-46C2-8F59-32EB33C4A36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5" name="Line 63">
                  <a:extLst>
                    <a:ext uri="{FF2B5EF4-FFF2-40B4-BE49-F238E27FC236}">
                      <a16:creationId xmlns:a16="http://schemas.microsoft.com/office/drawing/2014/main" id="{E7391FC0-5104-4751-BB86-0D12BFFBE32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66">
                  <a:extLst>
                    <a:ext uri="{FF2B5EF4-FFF2-40B4-BE49-F238E27FC236}">
                      <a16:creationId xmlns:a16="http://schemas.microsoft.com/office/drawing/2014/main" id="{094BBC13-5B24-4DFD-A5AD-892345304C5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67">
                  <a:extLst>
                    <a:ext uri="{FF2B5EF4-FFF2-40B4-BE49-F238E27FC236}">
                      <a16:creationId xmlns:a16="http://schemas.microsoft.com/office/drawing/2014/main" id="{5D6BCBF6-E4C8-49C4-BCE6-A57F7EB6CAC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80">
                  <a:extLst>
                    <a:ext uri="{FF2B5EF4-FFF2-40B4-BE49-F238E27FC236}">
                      <a16:creationId xmlns:a16="http://schemas.microsoft.com/office/drawing/2014/main" id="{4A5F536F-42F0-4F01-9893-075DD5BCCE7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83">
                  <a:extLst>
                    <a:ext uri="{FF2B5EF4-FFF2-40B4-BE49-F238E27FC236}">
                      <a16:creationId xmlns:a16="http://schemas.microsoft.com/office/drawing/2014/main" id="{60BE5073-8B4E-47B4-AC5B-31D8FD99D2C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86">
                  <a:extLst>
                    <a:ext uri="{FF2B5EF4-FFF2-40B4-BE49-F238E27FC236}">
                      <a16:creationId xmlns:a16="http://schemas.microsoft.com/office/drawing/2014/main" id="{B210067F-EA9E-4248-B2D2-39D656B3AF6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89">
                  <a:extLst>
                    <a:ext uri="{FF2B5EF4-FFF2-40B4-BE49-F238E27FC236}">
                      <a16:creationId xmlns:a16="http://schemas.microsoft.com/office/drawing/2014/main" id="{B5121029-6739-4142-9E53-48DCA4F8BDC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id="{B6776FFF-7CFE-4739-9104-473DA3681A0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22" name="Group 21">
                <a:extLst>
                  <a:ext uri="{FF2B5EF4-FFF2-40B4-BE49-F238E27FC236}">
                    <a16:creationId xmlns:a16="http://schemas.microsoft.com/office/drawing/2014/main" id="{739C6C41-5DF4-4A11-89B7-BAB3F63B581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6" name="Straight Connector 25">
                  <a:extLst>
                    <a:ext uri="{FF2B5EF4-FFF2-40B4-BE49-F238E27FC236}">
                      <a16:creationId xmlns:a16="http://schemas.microsoft.com/office/drawing/2014/main" id="{A6F0F36F-7ABB-4F4C-9CC5-443B1936F4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2DB5F0-FD30-4907-86AB-7DA7CA3E31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30">
                  <a:extLst>
                    <a:ext uri="{FF2B5EF4-FFF2-40B4-BE49-F238E27FC236}">
                      <a16:creationId xmlns:a16="http://schemas.microsoft.com/office/drawing/2014/main" id="{0A419F00-E825-4E5E-92EA-DDF22BB2F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0">
                  <a:extLst>
                    <a:ext uri="{FF2B5EF4-FFF2-40B4-BE49-F238E27FC236}">
                      <a16:creationId xmlns:a16="http://schemas.microsoft.com/office/drawing/2014/main" id="{D7C5E6F1-BF29-4F80-A5F4-81345C290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2CEDE34-3360-4BFF-8F28-053990E691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4" name="Freeform: Shape 23">
                  <a:extLst>
                    <a:ext uri="{FF2B5EF4-FFF2-40B4-BE49-F238E27FC236}">
                      <a16:creationId xmlns:a16="http://schemas.microsoft.com/office/drawing/2014/main" id="{898E96F4-030D-444B-B62F-0DA028337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5" name="Freeform: Shape 24">
                  <a:extLst>
                    <a:ext uri="{FF2B5EF4-FFF2-40B4-BE49-F238E27FC236}">
                      <a16:creationId xmlns:a16="http://schemas.microsoft.com/office/drawing/2014/main" id="{A5D902ED-F254-4B06-9B62-AF188FF4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3" name="Group 12">
              <a:extLst>
                <a:ext uri="{FF2B5EF4-FFF2-40B4-BE49-F238E27FC236}">
                  <a16:creationId xmlns:a16="http://schemas.microsoft.com/office/drawing/2014/main" id="{DEBB14B7-5333-4EA3-A883-B3D949DA56E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4" name="Group 13">
                <a:extLst>
                  <a:ext uri="{FF2B5EF4-FFF2-40B4-BE49-F238E27FC236}">
                    <a16:creationId xmlns:a16="http://schemas.microsoft.com/office/drawing/2014/main" id="{1F2F0B6D-3339-445E-AE6F-EA80BB952C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9" name="Freeform 68">
                  <a:extLst>
                    <a:ext uri="{FF2B5EF4-FFF2-40B4-BE49-F238E27FC236}">
                      <a16:creationId xmlns:a16="http://schemas.microsoft.com/office/drawing/2014/main" id="{1FD745BE-AAE8-4FD8-B107-4730C82F8C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9">
                  <a:extLst>
                    <a:ext uri="{FF2B5EF4-FFF2-40B4-BE49-F238E27FC236}">
                      <a16:creationId xmlns:a16="http://schemas.microsoft.com/office/drawing/2014/main" id="{55D7086E-72EA-4FBD-8B82-D3ECF7D51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Line 70">
                  <a:extLst>
                    <a:ext uri="{FF2B5EF4-FFF2-40B4-BE49-F238E27FC236}">
                      <a16:creationId xmlns:a16="http://schemas.microsoft.com/office/drawing/2014/main" id="{246D59ED-9B4E-4F44-B189-00E3B8D72DC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B726404C-494E-4C74-9581-BE06BE0D27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6" name="Freeform 68">
                  <a:extLst>
                    <a:ext uri="{FF2B5EF4-FFF2-40B4-BE49-F238E27FC236}">
                      <a16:creationId xmlns:a16="http://schemas.microsoft.com/office/drawing/2014/main" id="{C61F0CD3-7875-46CD-A844-0B022BEF2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9">
                  <a:extLst>
                    <a:ext uri="{FF2B5EF4-FFF2-40B4-BE49-F238E27FC236}">
                      <a16:creationId xmlns:a16="http://schemas.microsoft.com/office/drawing/2014/main" id="{D83F2F78-08A8-49BE-AF85-1C3DD28602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Line 70">
                  <a:extLst>
                    <a:ext uri="{FF2B5EF4-FFF2-40B4-BE49-F238E27FC236}">
                      <a16:creationId xmlns:a16="http://schemas.microsoft.com/office/drawing/2014/main" id="{93069262-0DE6-4BA7-9773-656AF1E6CFD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53" name="Straight Connector 52">
            <a:extLst>
              <a:ext uri="{FF2B5EF4-FFF2-40B4-BE49-F238E27FC236}">
                <a16:creationId xmlns:a16="http://schemas.microsoft.com/office/drawing/2014/main" id="{22725E2D-27B9-4A2E-B161-230C61B080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88DC5C-E83E-DA0D-9067-5A6ED8E2C86E}"/>
              </a:ext>
            </a:extLst>
          </p:cNvPr>
          <p:cNvSpPr>
            <a:spLocks noGrp="1"/>
          </p:cNvSpPr>
          <p:nvPr>
            <p:ph idx="1"/>
          </p:nvPr>
        </p:nvSpPr>
        <p:spPr>
          <a:xfrm>
            <a:off x="525381" y="1650384"/>
            <a:ext cx="11447897" cy="5001628"/>
          </a:xfrm>
        </p:spPr>
        <p:txBody>
          <a:bodyPr vert="horz" lIns="91440" tIns="45720" rIns="91440" bIns="45720" rtlCol="0" anchor="t">
            <a:normAutofit/>
          </a:bodyPr>
          <a:lstStyle/>
          <a:p>
            <a:pPr marL="359410" indent="-359410"/>
            <a:r>
              <a:rPr lang="en-US" dirty="0">
                <a:ea typeface="+mn-lt"/>
                <a:cs typeface="+mn-lt"/>
              </a:rPr>
              <a:t>•Typical Substitute – hired on a daily basis to substitute teach but is not on the regular district payroll. (NOT reported to PEIMS)</a:t>
            </a:r>
            <a:endParaRPr lang="en-US" dirty="0">
              <a:solidFill>
                <a:srgbClr val="000000">
                  <a:alpha val="60000"/>
                </a:srgbClr>
              </a:solidFill>
            </a:endParaRPr>
          </a:p>
          <a:p>
            <a:pPr marL="359410" indent="-359410"/>
            <a:r>
              <a:rPr lang="en-US" dirty="0">
                <a:ea typeface="+mn-lt"/>
                <a:cs typeface="+mn-lt"/>
              </a:rPr>
              <a:t>•Floating Substitute – Professional district employee who is hired on a long-term basis to substitute as needed in whatever classroom falls vacant on a given day due to a teacher calling in sick or taking a personal day. (Reported to PEIMS)</a:t>
            </a:r>
            <a:endParaRPr lang="en-US" dirty="0"/>
          </a:p>
          <a:p>
            <a:pPr marL="359410" indent="-359410"/>
            <a:r>
              <a:rPr lang="en-US" dirty="0">
                <a:ea typeface="+mn-lt"/>
                <a:cs typeface="+mn-lt"/>
              </a:rPr>
              <a:t>•Substitute for classroom staff not returning to classroom.  Teaching position has become vacant through death, resignation or termination. (Always Reported to PEIMS).  This includes Summer Submission.  CTE weighted funding may be affected.  </a:t>
            </a:r>
            <a:endParaRPr lang="en-US" dirty="0"/>
          </a:p>
          <a:p>
            <a:pPr marL="359410" indent="-359410"/>
            <a:endParaRPr lang="en-US" dirty="0">
              <a:solidFill>
                <a:srgbClr val="000000">
                  <a:alpha val="60000"/>
                </a:srgbClr>
              </a:solidFill>
            </a:endParaRPr>
          </a:p>
        </p:txBody>
      </p:sp>
      <p:grpSp>
        <p:nvGrpSpPr>
          <p:cNvPr id="55" name="Group 54">
            <a:extLst>
              <a:ext uri="{FF2B5EF4-FFF2-40B4-BE49-F238E27FC236}">
                <a16:creationId xmlns:a16="http://schemas.microsoft.com/office/drawing/2014/main" id="{55C23123-3C5C-4A8B-AD1C-138D7B73D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56" name="Group 55">
              <a:extLst>
                <a:ext uri="{FF2B5EF4-FFF2-40B4-BE49-F238E27FC236}">
                  <a16:creationId xmlns:a16="http://schemas.microsoft.com/office/drawing/2014/main" id="{ADC1AC98-A945-45DC-A533-43311AB5AF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75" name="Freeform 64">
                <a:extLst>
                  <a:ext uri="{FF2B5EF4-FFF2-40B4-BE49-F238E27FC236}">
                    <a16:creationId xmlns:a16="http://schemas.microsoft.com/office/drawing/2014/main" id="{525BFDD7-7DC7-4933-95CA-274FF3A12B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1">
                <a:extLst>
                  <a:ext uri="{FF2B5EF4-FFF2-40B4-BE49-F238E27FC236}">
                    <a16:creationId xmlns:a16="http://schemas.microsoft.com/office/drawing/2014/main" id="{56EAE20D-E363-445F-AAA9-8923C7A41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61">
                <a:extLst>
                  <a:ext uri="{FF2B5EF4-FFF2-40B4-BE49-F238E27FC236}">
                    <a16:creationId xmlns:a16="http://schemas.microsoft.com/office/drawing/2014/main" id="{63DF7269-8701-4F88-89A3-EA45D9DF59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8">
                <a:extLst>
                  <a:ext uri="{FF2B5EF4-FFF2-40B4-BE49-F238E27FC236}">
                    <a16:creationId xmlns:a16="http://schemas.microsoft.com/office/drawing/2014/main" id="{2DDEEFE7-743E-40D3-AB86-C074CADC93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6DC0260D-7AA3-4733-B3CB-6389FCCABD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7">
                <a:extLst>
                  <a:ext uri="{FF2B5EF4-FFF2-40B4-BE49-F238E27FC236}">
                    <a16:creationId xmlns:a16="http://schemas.microsoft.com/office/drawing/2014/main" id="{E9487A85-3305-4BD8-A4FB-7939820DE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60">
                <a:extLst>
                  <a:ext uri="{FF2B5EF4-FFF2-40B4-BE49-F238E27FC236}">
                    <a16:creationId xmlns:a16="http://schemas.microsoft.com/office/drawing/2014/main" id="{9A56408A-8D1F-4308-888A-C10250ED4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9">
                <a:extLst>
                  <a:ext uri="{FF2B5EF4-FFF2-40B4-BE49-F238E27FC236}">
                    <a16:creationId xmlns:a16="http://schemas.microsoft.com/office/drawing/2014/main" id="{B8EA7519-3D12-4CBF-9CF9-2DBF5379C4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62">
                <a:extLst>
                  <a:ext uri="{FF2B5EF4-FFF2-40B4-BE49-F238E27FC236}">
                    <a16:creationId xmlns:a16="http://schemas.microsoft.com/office/drawing/2014/main" id="{CBCFA958-AB70-45BC-86FB-95916AC8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65">
                <a:extLst>
                  <a:ext uri="{FF2B5EF4-FFF2-40B4-BE49-F238E27FC236}">
                    <a16:creationId xmlns:a16="http://schemas.microsoft.com/office/drawing/2014/main" id="{EC7CC8AD-3574-4368-9084-30AA269FB7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79">
                <a:extLst>
                  <a:ext uri="{FF2B5EF4-FFF2-40B4-BE49-F238E27FC236}">
                    <a16:creationId xmlns:a16="http://schemas.microsoft.com/office/drawing/2014/main" id="{AAF385D0-C8F4-4D2E-A604-55B0C4A37A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2">
                <a:extLst>
                  <a:ext uri="{FF2B5EF4-FFF2-40B4-BE49-F238E27FC236}">
                    <a16:creationId xmlns:a16="http://schemas.microsoft.com/office/drawing/2014/main" id="{5807D27C-D4CF-4DD8-95BF-BE0E82099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5">
                <a:extLst>
                  <a:ext uri="{FF2B5EF4-FFF2-40B4-BE49-F238E27FC236}">
                    <a16:creationId xmlns:a16="http://schemas.microsoft.com/office/drawing/2014/main" id="{AF358179-B76F-48FB-9D1E-25F2B422B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8">
                <a:extLst>
                  <a:ext uri="{FF2B5EF4-FFF2-40B4-BE49-F238E27FC236}">
                    <a16:creationId xmlns:a16="http://schemas.microsoft.com/office/drawing/2014/main" id="{4F860F54-6F02-429D-84F9-216C593FDA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89" name="Group 88">
                <a:extLst>
                  <a:ext uri="{FF2B5EF4-FFF2-40B4-BE49-F238E27FC236}">
                    <a16:creationId xmlns:a16="http://schemas.microsoft.com/office/drawing/2014/main" id="{AF2CD1C6-D2DC-4C27-A7A3-0D6ECCB7B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0" name="Line 63">
                  <a:extLst>
                    <a:ext uri="{FF2B5EF4-FFF2-40B4-BE49-F238E27FC236}">
                      <a16:creationId xmlns:a16="http://schemas.microsoft.com/office/drawing/2014/main" id="{17251CE3-FBBE-4B37-B229-DF726C4AE56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66">
                  <a:extLst>
                    <a:ext uri="{FF2B5EF4-FFF2-40B4-BE49-F238E27FC236}">
                      <a16:creationId xmlns:a16="http://schemas.microsoft.com/office/drawing/2014/main" id="{14522961-6FA8-43A3-894B-20435789E3A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67">
                  <a:extLst>
                    <a:ext uri="{FF2B5EF4-FFF2-40B4-BE49-F238E27FC236}">
                      <a16:creationId xmlns:a16="http://schemas.microsoft.com/office/drawing/2014/main" id="{54230A9C-2E62-416C-A910-A26CB0BB744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80">
                  <a:extLst>
                    <a:ext uri="{FF2B5EF4-FFF2-40B4-BE49-F238E27FC236}">
                      <a16:creationId xmlns:a16="http://schemas.microsoft.com/office/drawing/2014/main" id="{EDC7B8CE-339C-4B31-9A1E-1E6F3F20E51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Line 83">
                  <a:extLst>
                    <a:ext uri="{FF2B5EF4-FFF2-40B4-BE49-F238E27FC236}">
                      <a16:creationId xmlns:a16="http://schemas.microsoft.com/office/drawing/2014/main" id="{D5900B3C-A349-4C11-8871-F0C656F06A2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Line 86">
                  <a:extLst>
                    <a:ext uri="{FF2B5EF4-FFF2-40B4-BE49-F238E27FC236}">
                      <a16:creationId xmlns:a16="http://schemas.microsoft.com/office/drawing/2014/main" id="{B836DF39-5332-440E-BD43-94EF14B9F7A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89">
                  <a:extLst>
                    <a:ext uri="{FF2B5EF4-FFF2-40B4-BE49-F238E27FC236}">
                      <a16:creationId xmlns:a16="http://schemas.microsoft.com/office/drawing/2014/main" id="{25596AFB-7112-451F-A40E-C4D365BC05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7" name="Group 56">
              <a:extLst>
                <a:ext uri="{FF2B5EF4-FFF2-40B4-BE49-F238E27FC236}">
                  <a16:creationId xmlns:a16="http://schemas.microsoft.com/office/drawing/2014/main" id="{467B87DF-BE21-4275-A328-36294B5E87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7" name="Group 66">
                <a:extLst>
                  <a:ext uri="{FF2B5EF4-FFF2-40B4-BE49-F238E27FC236}">
                    <a16:creationId xmlns:a16="http://schemas.microsoft.com/office/drawing/2014/main" id="{5DF7768E-3A7E-48EA-AE6B-544137E017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1" name="Straight Connector 70">
                  <a:extLst>
                    <a:ext uri="{FF2B5EF4-FFF2-40B4-BE49-F238E27FC236}">
                      <a16:creationId xmlns:a16="http://schemas.microsoft.com/office/drawing/2014/main" id="{0C7E39C2-9BBA-4C6E-B352-FADF72FF84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5FF2688-1869-4A97-A594-AD2F8C720A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3" name="Rectangle 30">
                  <a:extLst>
                    <a:ext uri="{FF2B5EF4-FFF2-40B4-BE49-F238E27FC236}">
                      <a16:creationId xmlns:a16="http://schemas.microsoft.com/office/drawing/2014/main" id="{035F350E-CDEC-47D7-B1F6-BB33F7263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30">
                  <a:extLst>
                    <a:ext uri="{FF2B5EF4-FFF2-40B4-BE49-F238E27FC236}">
                      <a16:creationId xmlns:a16="http://schemas.microsoft.com/office/drawing/2014/main" id="{32757671-5219-4448-9D74-96978B78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A62FFE05-1BB5-478B-ACB7-0201D6E0B86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9" name="Freeform: Shape 68">
                  <a:extLst>
                    <a:ext uri="{FF2B5EF4-FFF2-40B4-BE49-F238E27FC236}">
                      <a16:creationId xmlns:a16="http://schemas.microsoft.com/office/drawing/2014/main" id="{08CF1D90-5BE7-4777-9D00-4B898D6A5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0" name="Freeform: Shape 69">
                  <a:extLst>
                    <a:ext uri="{FF2B5EF4-FFF2-40B4-BE49-F238E27FC236}">
                      <a16:creationId xmlns:a16="http://schemas.microsoft.com/office/drawing/2014/main" id="{D066325E-CB67-49CD-9A41-2CFD6BCC9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58" name="Group 57">
              <a:extLst>
                <a:ext uri="{FF2B5EF4-FFF2-40B4-BE49-F238E27FC236}">
                  <a16:creationId xmlns:a16="http://schemas.microsoft.com/office/drawing/2014/main" id="{7405EB12-3265-4FD8-AE15-B453CFF0849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9" name="Group 58">
                <a:extLst>
                  <a:ext uri="{FF2B5EF4-FFF2-40B4-BE49-F238E27FC236}">
                    <a16:creationId xmlns:a16="http://schemas.microsoft.com/office/drawing/2014/main" id="{BCD1DA60-1F78-4286-AD75-48457E4E42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64" name="Freeform 68">
                  <a:extLst>
                    <a:ext uri="{FF2B5EF4-FFF2-40B4-BE49-F238E27FC236}">
                      <a16:creationId xmlns:a16="http://schemas.microsoft.com/office/drawing/2014/main" id="{F2434CC9-D9BE-4CC5-A618-AC659C5CBD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B9A88CD6-DA9C-42B2-A37B-5A0E1BED7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6" name="Line 70">
                  <a:extLst>
                    <a:ext uri="{FF2B5EF4-FFF2-40B4-BE49-F238E27FC236}">
                      <a16:creationId xmlns:a16="http://schemas.microsoft.com/office/drawing/2014/main" id="{4A018333-A419-44AE-9CF5-57D5319073C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4C9BB730-80E2-4F3A-882B-7ED9186ABD9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61" name="Freeform 68">
                  <a:extLst>
                    <a:ext uri="{FF2B5EF4-FFF2-40B4-BE49-F238E27FC236}">
                      <a16:creationId xmlns:a16="http://schemas.microsoft.com/office/drawing/2014/main" id="{D48E4E69-835A-40C7-A548-8947A81DC1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69">
                  <a:extLst>
                    <a:ext uri="{FF2B5EF4-FFF2-40B4-BE49-F238E27FC236}">
                      <a16:creationId xmlns:a16="http://schemas.microsoft.com/office/drawing/2014/main" id="{E4F80DAC-11B8-4A6F-9CAA-8C62C6A2E6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3" name="Line 70">
                  <a:extLst>
                    <a:ext uri="{FF2B5EF4-FFF2-40B4-BE49-F238E27FC236}">
                      <a16:creationId xmlns:a16="http://schemas.microsoft.com/office/drawing/2014/main" id="{FF491AF2-6D67-4650-B34C-5BB5F112840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6606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835C8F-6AE2-F8A3-0746-1032A2BA657A}"/>
              </a:ext>
            </a:extLst>
          </p:cNvPr>
          <p:cNvSpPr>
            <a:spLocks noGrp="1"/>
          </p:cNvSpPr>
          <p:nvPr>
            <p:ph type="title"/>
          </p:nvPr>
        </p:nvSpPr>
        <p:spPr>
          <a:xfrm>
            <a:off x="189572" y="254311"/>
            <a:ext cx="6066263" cy="2466588"/>
          </a:xfrm>
        </p:spPr>
        <p:txBody>
          <a:bodyPr anchor="ctr">
            <a:normAutofit fontScale="90000"/>
          </a:bodyPr>
          <a:lstStyle/>
          <a:p>
            <a:pPr algn="ctr"/>
            <a:r>
              <a:rPr lang="en-US" sz="4800" dirty="0"/>
              <a:t>Who are your teammates?</a:t>
            </a:r>
            <a:br>
              <a:rPr lang="en-US" sz="4800" dirty="0"/>
            </a:br>
            <a:br>
              <a:rPr lang="en-US" sz="4800" dirty="0"/>
            </a:br>
            <a:br>
              <a:rPr lang="en-US" sz="4800" dirty="0"/>
            </a:br>
            <a:r>
              <a:rPr lang="en-US" sz="4800" dirty="0"/>
              <a:t> </a:t>
            </a:r>
          </a:p>
        </p:txBody>
      </p:sp>
      <p:cxnSp>
        <p:nvCxnSpPr>
          <p:cNvPr id="11" name="Straight Connector 10">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342900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1E147DF-7DA0-8B39-CCEF-8BC29C95951E}"/>
              </a:ext>
            </a:extLst>
          </p:cNvPr>
          <p:cNvGraphicFramePr>
            <a:graphicFrameLocks noGrp="1"/>
          </p:cNvGraphicFramePr>
          <p:nvPr>
            <p:ph idx="1"/>
            <p:extLst>
              <p:ext uri="{D42A27DB-BD31-4B8C-83A1-F6EECF244321}">
                <p14:modId xmlns:p14="http://schemas.microsoft.com/office/powerpoint/2010/main" val="2960808517"/>
              </p:ext>
            </p:extLst>
          </p:nvPr>
        </p:nvGraphicFramePr>
        <p:xfrm>
          <a:off x="6654799" y="531814"/>
          <a:ext cx="4996207" cy="6145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hiefs run unconventional huddle against Raiders">
            <a:extLst>
              <a:ext uri="{FF2B5EF4-FFF2-40B4-BE49-F238E27FC236}">
                <a16:creationId xmlns:a16="http://schemas.microsoft.com/office/drawing/2014/main" id="{EA9EE13F-C5A1-767D-DCFF-CAE6E7FBC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32" y="1059365"/>
            <a:ext cx="5486398" cy="561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04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D11F-448E-A54F-F4F8-FDABF18FA68B}"/>
              </a:ext>
            </a:extLst>
          </p:cNvPr>
          <p:cNvSpPr>
            <a:spLocks noGrp="1"/>
          </p:cNvSpPr>
          <p:nvPr>
            <p:ph type="title"/>
          </p:nvPr>
        </p:nvSpPr>
        <p:spPr>
          <a:xfrm>
            <a:off x="989400" y="395289"/>
            <a:ext cx="10213200" cy="686479"/>
          </a:xfrm>
        </p:spPr>
        <p:txBody>
          <a:bodyPr/>
          <a:lstStyle/>
          <a:p>
            <a:r>
              <a:rPr lang="en-US" dirty="0"/>
              <a:t>Example of Timelines &amp; Due Dates</a:t>
            </a:r>
          </a:p>
        </p:txBody>
      </p:sp>
      <p:sp>
        <p:nvSpPr>
          <p:cNvPr id="3" name="Content Placeholder 2">
            <a:extLst>
              <a:ext uri="{FF2B5EF4-FFF2-40B4-BE49-F238E27FC236}">
                <a16:creationId xmlns:a16="http://schemas.microsoft.com/office/drawing/2014/main" id="{688378DE-7E21-BDFA-95E8-ECA18B68D707}"/>
              </a:ext>
            </a:extLst>
          </p:cNvPr>
          <p:cNvSpPr>
            <a:spLocks noGrp="1"/>
          </p:cNvSpPr>
          <p:nvPr>
            <p:ph idx="1"/>
          </p:nvPr>
        </p:nvSpPr>
        <p:spPr>
          <a:xfrm>
            <a:off x="130629" y="1078140"/>
            <a:ext cx="11071971" cy="5555118"/>
          </a:xfrm>
        </p:spPr>
        <p:txBody>
          <a:bodyPr vert="horz" lIns="91440" tIns="45720" rIns="91440" bIns="45720" rtlCol="0" anchor="t">
            <a:normAutofit/>
          </a:bodyPr>
          <a:lstStyle/>
          <a:p>
            <a:pPr marL="359410" indent="-359410"/>
            <a:r>
              <a:rPr lang="en-US" dirty="0">
                <a:solidFill>
                  <a:srgbClr val="000000">
                    <a:alpha val="60000"/>
                  </a:srgbClr>
                </a:solidFill>
              </a:rPr>
              <a:t>UIDs are assigned beginning mid-July and throughout the school year</a:t>
            </a:r>
          </a:p>
          <a:p>
            <a:pPr marL="359410" indent="-359410"/>
            <a:r>
              <a:rPr lang="en-US" dirty="0">
                <a:solidFill>
                  <a:srgbClr val="000000">
                    <a:alpha val="60000"/>
                  </a:srgbClr>
                </a:solidFill>
              </a:rPr>
              <a:t>HR data ready to be extracted September 1, 2022, for Fall Class Rosters</a:t>
            </a:r>
          </a:p>
          <a:p>
            <a:pPr marL="359410" indent="-359410"/>
            <a:r>
              <a:rPr lang="en-US" dirty="0">
                <a:solidFill>
                  <a:srgbClr val="000000">
                    <a:alpha val="60000"/>
                  </a:srgbClr>
                </a:solidFill>
              </a:rPr>
              <a:t>HR/Payroll &amp; Budget data ready to be extracted September 15, 2022, for Fall PEIMS</a:t>
            </a:r>
          </a:p>
          <a:p>
            <a:pPr marL="359410" indent="-359410"/>
            <a:r>
              <a:rPr lang="en-US" dirty="0">
                <a:solidFill>
                  <a:srgbClr val="000000">
                    <a:alpha val="60000"/>
                  </a:srgbClr>
                </a:solidFill>
              </a:rPr>
              <a:t>HR data ready to be extracted February 1, 2023, for Winter Class Rosters (TIA)</a:t>
            </a:r>
          </a:p>
          <a:p>
            <a:pPr marL="359410" indent="-359410"/>
            <a:r>
              <a:rPr lang="en-US" dirty="0">
                <a:solidFill>
                  <a:srgbClr val="000000">
                    <a:alpha val="60000"/>
                  </a:srgbClr>
                </a:solidFill>
              </a:rPr>
              <a:t>Once PEIMS is fatal free, reports will be sent to appropriate staff for review</a:t>
            </a:r>
          </a:p>
        </p:txBody>
      </p:sp>
    </p:spTree>
    <p:extLst>
      <p:ext uri="{BB962C8B-B14F-4D97-AF65-F5344CB8AC3E}">
        <p14:creationId xmlns:p14="http://schemas.microsoft.com/office/powerpoint/2010/main" val="1389496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3BE5D-EC57-5380-F2B4-577333055B98}"/>
              </a:ext>
            </a:extLst>
          </p:cNvPr>
          <p:cNvSpPr>
            <a:spLocks noGrp="1"/>
          </p:cNvSpPr>
          <p:nvPr>
            <p:ph type="title"/>
          </p:nvPr>
        </p:nvSpPr>
        <p:spPr>
          <a:xfrm>
            <a:off x="233265" y="261257"/>
            <a:ext cx="11831217" cy="6335485"/>
          </a:xfrm>
        </p:spPr>
        <p:txBody>
          <a:bodyPr vert="horz" lIns="91440" tIns="45720" rIns="91440" bIns="45720" rtlCol="0" anchor="ctr">
            <a:normAutofit/>
          </a:bodyPr>
          <a:lstStyle/>
          <a:p>
            <a:pPr algn="ctr"/>
            <a:r>
              <a:rPr lang="en-US" sz="3400" kern="1200" dirty="0">
                <a:solidFill>
                  <a:schemeClr val="tx1"/>
                </a:solidFill>
                <a:latin typeface="+mj-lt"/>
                <a:ea typeface="+mj-ea"/>
                <a:cs typeface="+mj-cs"/>
              </a:rPr>
              <a:t>PEIMS submissions includes a large amount of information in coded form.  All of the data elements (600) have to be correct, all of the of the data elements have to be documented and ALL PEIMS data has to be verified by campus or district personnel</a:t>
            </a:r>
            <a:br>
              <a:rPr lang="en-US" sz="3400" kern="1200" dirty="0">
                <a:solidFill>
                  <a:schemeClr val="tx1"/>
                </a:solidFill>
                <a:latin typeface="+mj-lt"/>
                <a:ea typeface="+mj-ea"/>
                <a:cs typeface="+mj-cs"/>
              </a:rPr>
            </a:br>
            <a:br>
              <a:rPr lang="en-US" sz="3400" kern="1200" dirty="0">
                <a:solidFill>
                  <a:schemeClr val="tx1"/>
                </a:solidFill>
                <a:latin typeface="+mj-lt"/>
                <a:ea typeface="+mj-ea"/>
                <a:cs typeface="+mj-cs"/>
              </a:rPr>
            </a:br>
            <a:r>
              <a:rPr lang="en-US" sz="3400" dirty="0"/>
              <a:t>Data Elements – There are close to 50 data elements that can be reported for each staff through Fall PEIMS  </a:t>
            </a:r>
            <a:endParaRPr lang="en-US" sz="3400" kern="1200" dirty="0">
              <a:latin typeface="+mj-lt"/>
              <a:ea typeface="+mj-ea"/>
              <a:cs typeface="+mj-cs"/>
            </a:endParaRPr>
          </a:p>
        </p:txBody>
      </p:sp>
    </p:spTree>
    <p:extLst>
      <p:ext uri="{BB962C8B-B14F-4D97-AF65-F5344CB8AC3E}">
        <p14:creationId xmlns:p14="http://schemas.microsoft.com/office/powerpoint/2010/main" val="196397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987F-0EB8-AFAD-54A8-17BE0C3E506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E0F514ED-3C3D-ED2E-F874-A2FF79D9C1E8}"/>
              </a:ext>
            </a:extLst>
          </p:cNvPr>
          <p:cNvSpPr>
            <a:spLocks noGrp="1"/>
          </p:cNvSpPr>
          <p:nvPr>
            <p:ph idx="1"/>
          </p:nvPr>
        </p:nvSpPr>
        <p:spPr/>
        <p:txBody>
          <a:bodyPr vert="horz" lIns="91440" tIns="45720" rIns="91440" bIns="45720" rtlCol="0" anchor="t">
            <a:normAutofit/>
          </a:bodyPr>
          <a:lstStyle/>
          <a:p>
            <a:pPr marL="702310" lvl="1" indent="-342900">
              <a:buFont typeface="Arial"/>
              <a:buChar char="•"/>
            </a:pPr>
            <a:r>
              <a:rPr lang="en-US" dirty="0">
                <a:solidFill>
                  <a:srgbClr val="000000">
                    <a:alpha val="60000"/>
                  </a:srgbClr>
                </a:solidFill>
              </a:rPr>
              <a:t>TSDS Web-Enabled Data Standards</a:t>
            </a:r>
          </a:p>
          <a:p>
            <a:pPr marL="359410" lvl="1"/>
            <a:r>
              <a:rPr lang="en-US" i="0" dirty="0">
                <a:ea typeface="+mn-lt"/>
                <a:cs typeface="+mn-lt"/>
                <a:hlinkClick r:id="rId2"/>
              </a:rPr>
              <a:t>https://tealprod.tea.state.tx.us/TWEDS/96/475/0/0/Introduction/List/754</a:t>
            </a:r>
          </a:p>
          <a:p>
            <a:pPr marL="702310" lvl="1" indent="-342900">
              <a:buFont typeface="Arial"/>
              <a:buChar char="•"/>
            </a:pPr>
            <a:r>
              <a:rPr lang="en-US" i="0" dirty="0">
                <a:solidFill>
                  <a:srgbClr val="000000">
                    <a:alpha val="60000"/>
                  </a:srgbClr>
                </a:solidFill>
                <a:ea typeface="+mn-lt"/>
                <a:cs typeface="+mn-lt"/>
              </a:rPr>
              <a:t>Financial Accountability System Resource Guide</a:t>
            </a:r>
          </a:p>
          <a:p>
            <a:pPr marL="702310" lvl="1" indent="-342900">
              <a:buFont typeface="Arial"/>
              <a:buChar char="•"/>
            </a:pPr>
            <a:r>
              <a:rPr lang="en-US" i="0" dirty="0">
                <a:solidFill>
                  <a:srgbClr val="000000">
                    <a:alpha val="60000"/>
                  </a:srgbClr>
                </a:solidFill>
                <a:ea typeface="+mn-lt"/>
                <a:cs typeface="+mn-lt"/>
              </a:rPr>
              <a:t>On Data Suite</a:t>
            </a:r>
          </a:p>
        </p:txBody>
      </p:sp>
    </p:spTree>
    <p:extLst>
      <p:ext uri="{BB962C8B-B14F-4D97-AF65-F5344CB8AC3E}">
        <p14:creationId xmlns:p14="http://schemas.microsoft.com/office/powerpoint/2010/main" val="237024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40E8-BDA6-302F-D2EA-3B67117ED451}"/>
              </a:ext>
            </a:extLst>
          </p:cNvPr>
          <p:cNvSpPr>
            <a:spLocks noGrp="1"/>
          </p:cNvSpPr>
          <p:nvPr>
            <p:ph type="title"/>
          </p:nvPr>
        </p:nvSpPr>
        <p:spPr>
          <a:xfrm>
            <a:off x="989400" y="50575"/>
            <a:ext cx="10213200" cy="1049336"/>
          </a:xfrm>
        </p:spPr>
        <p:txBody>
          <a:bodyPr/>
          <a:lstStyle/>
          <a:p>
            <a:r>
              <a:rPr lang="en-US" dirty="0"/>
              <a:t>Financial Accountability System Resource Guide 1.5.2.4</a:t>
            </a:r>
          </a:p>
        </p:txBody>
      </p:sp>
      <p:sp>
        <p:nvSpPr>
          <p:cNvPr id="3" name="Content Placeholder 2">
            <a:extLst>
              <a:ext uri="{FF2B5EF4-FFF2-40B4-BE49-F238E27FC236}">
                <a16:creationId xmlns:a16="http://schemas.microsoft.com/office/drawing/2014/main" id="{5DA63BAE-BA2E-8F08-BB01-B29324F2A67E}"/>
              </a:ext>
            </a:extLst>
          </p:cNvPr>
          <p:cNvSpPr>
            <a:spLocks noGrp="1"/>
          </p:cNvSpPr>
          <p:nvPr>
            <p:ph idx="1"/>
          </p:nvPr>
        </p:nvSpPr>
        <p:spPr>
          <a:xfrm>
            <a:off x="989400" y="1304926"/>
            <a:ext cx="10213200" cy="4421190"/>
          </a:xfrm>
        </p:spPr>
        <p:txBody>
          <a:bodyPr vert="horz" lIns="91440" tIns="45720" rIns="91440" bIns="45720" rtlCol="0" anchor="t">
            <a:normAutofit/>
          </a:bodyPr>
          <a:lstStyle/>
          <a:p>
            <a:pPr marL="359410" indent="-359410"/>
            <a:r>
              <a:rPr lang="en-US" dirty="0">
                <a:ea typeface="+mn-lt"/>
                <a:cs typeface="+mn-lt"/>
              </a:rPr>
              <a:t>Fall submission includes organization and campus data, shared service arrangement data, campus-related data, current fiscal year budget data, staff data, and student data. </a:t>
            </a:r>
          </a:p>
          <a:p>
            <a:pPr marL="359410" indent="-359410"/>
            <a:endParaRPr lang="en-US" dirty="0">
              <a:ea typeface="+mn-lt"/>
              <a:cs typeface="+mn-lt"/>
            </a:endParaRPr>
          </a:p>
          <a:p>
            <a:pPr marL="359410" indent="-359410"/>
            <a:r>
              <a:rPr lang="en-US" dirty="0">
                <a:ea typeface="+mn-lt"/>
                <a:cs typeface="+mn-lt"/>
              </a:rPr>
              <a:t>The student data include identification/demographic information, enrollment information, special program information, and dropout and graduated student information.</a:t>
            </a:r>
            <a:endParaRPr lang="en-US">
              <a:solidFill>
                <a:srgbClr val="000000">
                  <a:alpha val="60000"/>
                </a:srgbClr>
              </a:solidFill>
            </a:endParaRPr>
          </a:p>
        </p:txBody>
      </p:sp>
    </p:spTree>
    <p:extLst>
      <p:ext uri="{BB962C8B-B14F-4D97-AF65-F5344CB8AC3E}">
        <p14:creationId xmlns:p14="http://schemas.microsoft.com/office/powerpoint/2010/main" val="53457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16F9-23C9-91B8-6913-918F3ED91772}"/>
              </a:ext>
            </a:extLst>
          </p:cNvPr>
          <p:cNvSpPr>
            <a:spLocks noGrp="1"/>
          </p:cNvSpPr>
          <p:nvPr>
            <p:ph type="title"/>
          </p:nvPr>
        </p:nvSpPr>
        <p:spPr>
          <a:xfrm>
            <a:off x="417900" y="395289"/>
            <a:ext cx="10784700" cy="1112836"/>
          </a:xfrm>
        </p:spPr>
        <p:txBody>
          <a:bodyPr/>
          <a:lstStyle/>
          <a:p>
            <a:r>
              <a:rPr lang="en-US" dirty="0"/>
              <a:t>Non-Student Fall PEIMS Data Includes:</a:t>
            </a:r>
          </a:p>
        </p:txBody>
      </p:sp>
      <p:sp>
        <p:nvSpPr>
          <p:cNvPr id="3" name="Content Placeholder 2">
            <a:extLst>
              <a:ext uri="{FF2B5EF4-FFF2-40B4-BE49-F238E27FC236}">
                <a16:creationId xmlns:a16="http://schemas.microsoft.com/office/drawing/2014/main" id="{ED0057D9-AD66-BE5B-5DF1-122824BD11BF}"/>
              </a:ext>
            </a:extLst>
          </p:cNvPr>
          <p:cNvSpPr>
            <a:spLocks noGrp="1"/>
          </p:cNvSpPr>
          <p:nvPr>
            <p:ph idx="1"/>
          </p:nvPr>
        </p:nvSpPr>
        <p:spPr>
          <a:xfrm>
            <a:off x="171644" y="1685925"/>
            <a:ext cx="11030956" cy="4040191"/>
          </a:xfrm>
        </p:spPr>
        <p:txBody>
          <a:bodyPr vert="horz" lIns="91440" tIns="45720" rIns="91440" bIns="45720" rtlCol="0" anchor="t">
            <a:normAutofit/>
          </a:bodyPr>
          <a:lstStyle/>
          <a:p>
            <a:pPr marL="359410" indent="-359410"/>
            <a:r>
              <a:rPr lang="en-US" dirty="0">
                <a:solidFill>
                  <a:srgbClr val="000000">
                    <a:alpha val="60000"/>
                  </a:srgbClr>
                </a:solidFill>
              </a:rPr>
              <a:t>School Budget</a:t>
            </a:r>
            <a:endParaRPr lang="en-US" dirty="0"/>
          </a:p>
          <a:p>
            <a:pPr marL="359410" indent="-359410"/>
            <a:r>
              <a:rPr lang="en-US" dirty="0">
                <a:solidFill>
                  <a:srgbClr val="000000">
                    <a:alpha val="60000"/>
                  </a:srgbClr>
                </a:solidFill>
              </a:rPr>
              <a:t>All staff employed on Snapshot </a:t>
            </a:r>
          </a:p>
          <a:p>
            <a:pPr marL="359410" indent="-359410"/>
            <a:r>
              <a:rPr lang="en-US" dirty="0">
                <a:solidFill>
                  <a:srgbClr val="000000">
                    <a:alpha val="60000"/>
                  </a:srgbClr>
                </a:solidFill>
              </a:rPr>
              <a:t>Each staff's Payroll Accounting Code</a:t>
            </a:r>
          </a:p>
        </p:txBody>
      </p:sp>
    </p:spTree>
    <p:extLst>
      <p:ext uri="{BB962C8B-B14F-4D97-AF65-F5344CB8AC3E}">
        <p14:creationId xmlns:p14="http://schemas.microsoft.com/office/powerpoint/2010/main" val="1472777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92A7B-E02C-37DF-8478-8139ED76D821}"/>
              </a:ext>
            </a:extLst>
          </p:cNvPr>
          <p:cNvSpPr>
            <a:spLocks noGrp="1"/>
          </p:cNvSpPr>
          <p:nvPr>
            <p:ph type="title"/>
          </p:nvPr>
        </p:nvSpPr>
        <p:spPr/>
        <p:txBody>
          <a:bodyPr>
            <a:normAutofit/>
          </a:bodyPr>
          <a:lstStyle/>
          <a:p>
            <a:r>
              <a:rPr lang="en-US" dirty="0"/>
              <a:t>What staff members are reported through PEIMS? </a:t>
            </a:r>
          </a:p>
        </p:txBody>
      </p:sp>
      <p:sp>
        <p:nvSpPr>
          <p:cNvPr id="3" name="Content Placeholder 2">
            <a:extLst>
              <a:ext uri="{FF2B5EF4-FFF2-40B4-BE49-F238E27FC236}">
                <a16:creationId xmlns:a16="http://schemas.microsoft.com/office/drawing/2014/main" id="{43E8C3A9-F834-7239-9476-F4A691B7B186}"/>
              </a:ext>
            </a:extLst>
          </p:cNvPr>
          <p:cNvSpPr>
            <a:spLocks noGrp="1"/>
          </p:cNvSpPr>
          <p:nvPr>
            <p:ph idx="1"/>
          </p:nvPr>
        </p:nvSpPr>
        <p:spPr>
          <a:xfrm>
            <a:off x="177282" y="1685925"/>
            <a:ext cx="11924522" cy="4040191"/>
          </a:xfrm>
        </p:spPr>
        <p:txBody>
          <a:bodyPr vert="horz" lIns="91440" tIns="45720" rIns="91440" bIns="45720" rtlCol="0" anchor="t">
            <a:normAutofit/>
          </a:bodyPr>
          <a:lstStyle/>
          <a:p>
            <a:pPr marL="0" indent="0">
              <a:buNone/>
            </a:pPr>
            <a:br>
              <a:rPr lang="en-US" dirty="0">
                <a:ea typeface="+mn-lt"/>
                <a:cs typeface="+mn-lt"/>
              </a:rPr>
            </a:br>
            <a:r>
              <a:rPr lang="en-US" dirty="0">
                <a:latin typeface="Goudy Old Style"/>
              </a:rPr>
              <a:t> All school staff who are </a:t>
            </a:r>
            <a:r>
              <a:rPr lang="en-US" sz="2400" b="1" dirty="0">
                <a:latin typeface="Goudy Old Style"/>
              </a:rPr>
              <a:t>LEA employees, professionals providing contracted services, or volunteers providing professional services</a:t>
            </a:r>
            <a:r>
              <a:rPr lang="en-US" dirty="0">
                <a:latin typeface="Goudy Old Style"/>
              </a:rPr>
              <a:t>, must be reported with the Staff Extension Complex Type. </a:t>
            </a:r>
            <a:endParaRPr lang="en-US" dirty="0">
              <a:solidFill>
                <a:srgbClr val="000000">
                  <a:alpha val="60000"/>
                </a:srgbClr>
              </a:solidFill>
            </a:endParaRPr>
          </a:p>
        </p:txBody>
      </p:sp>
    </p:spTree>
    <p:extLst>
      <p:ext uri="{BB962C8B-B14F-4D97-AF65-F5344CB8AC3E}">
        <p14:creationId xmlns:p14="http://schemas.microsoft.com/office/powerpoint/2010/main" val="796234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DCEF5-7A5F-4673-CEB2-FD1D3F6C04D8}"/>
              </a:ext>
            </a:extLst>
          </p:cNvPr>
          <p:cNvSpPr>
            <a:spLocks noGrp="1"/>
          </p:cNvSpPr>
          <p:nvPr>
            <p:ph type="title"/>
          </p:nvPr>
        </p:nvSpPr>
        <p:spPr/>
        <p:txBody>
          <a:bodyPr/>
          <a:lstStyle/>
          <a:p>
            <a:r>
              <a:rPr lang="en-US" dirty="0"/>
              <a:t>Which staff members are not reported through PEIMS?</a:t>
            </a:r>
          </a:p>
        </p:txBody>
      </p:sp>
      <p:sp>
        <p:nvSpPr>
          <p:cNvPr id="3" name="Content Placeholder 2">
            <a:extLst>
              <a:ext uri="{FF2B5EF4-FFF2-40B4-BE49-F238E27FC236}">
                <a16:creationId xmlns:a16="http://schemas.microsoft.com/office/drawing/2014/main" id="{BD02707C-FE3C-2F3C-3A52-9339ABA2BFC2}"/>
              </a:ext>
            </a:extLst>
          </p:cNvPr>
          <p:cNvSpPr>
            <a:spLocks noGrp="1"/>
          </p:cNvSpPr>
          <p:nvPr>
            <p:ph idx="1"/>
          </p:nvPr>
        </p:nvSpPr>
        <p:spPr/>
        <p:txBody>
          <a:bodyPr vert="horz" lIns="91440" tIns="45720" rIns="91440" bIns="45720" rtlCol="0" anchor="t">
            <a:normAutofit/>
          </a:bodyPr>
          <a:lstStyle/>
          <a:p>
            <a:pPr marL="359410" indent="-359410"/>
            <a:r>
              <a:rPr lang="en-US" dirty="0">
                <a:solidFill>
                  <a:srgbClr val="000000">
                    <a:alpha val="60000"/>
                  </a:srgbClr>
                </a:solidFill>
              </a:rPr>
              <a:t>Staff who have left employment before the PEIMS Fall snapshot date</a:t>
            </a:r>
          </a:p>
          <a:p>
            <a:pPr marL="359410" indent="-359410"/>
            <a:r>
              <a:rPr lang="en-US" dirty="0">
                <a:solidFill>
                  <a:srgbClr val="000000">
                    <a:alpha val="60000"/>
                  </a:srgbClr>
                </a:solidFill>
              </a:rPr>
              <a:t>Staff who have not begun employment as of the PEIMS Fall snapshot date</a:t>
            </a:r>
          </a:p>
          <a:p>
            <a:pPr marL="359410" indent="-359410"/>
            <a:r>
              <a:rPr lang="en-US" dirty="0">
                <a:solidFill>
                  <a:srgbClr val="000000">
                    <a:alpha val="60000"/>
                  </a:srgbClr>
                </a:solidFill>
              </a:rPr>
              <a:t>Short-term substitutes who are not serving in a vacant position</a:t>
            </a:r>
          </a:p>
          <a:p>
            <a:pPr marL="359410" indent="-359410"/>
            <a:r>
              <a:rPr lang="en-US" dirty="0">
                <a:solidFill>
                  <a:srgbClr val="000000">
                    <a:alpha val="60000"/>
                  </a:srgbClr>
                </a:solidFill>
              </a:rPr>
              <a:t>Volunteers who are not providing a professional service</a:t>
            </a:r>
          </a:p>
        </p:txBody>
      </p:sp>
    </p:spTree>
    <p:extLst>
      <p:ext uri="{BB962C8B-B14F-4D97-AF65-F5344CB8AC3E}">
        <p14:creationId xmlns:p14="http://schemas.microsoft.com/office/powerpoint/2010/main" val="2540872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BDC32-00DF-E878-6F3F-6FAEA75EB882}"/>
              </a:ext>
            </a:extLst>
          </p:cNvPr>
          <p:cNvSpPr>
            <a:spLocks noGrp="1"/>
          </p:cNvSpPr>
          <p:nvPr>
            <p:ph type="title"/>
          </p:nvPr>
        </p:nvSpPr>
        <p:spPr>
          <a:xfrm>
            <a:off x="915059" y="51460"/>
            <a:ext cx="10213200" cy="508812"/>
          </a:xfrm>
        </p:spPr>
        <p:txBody>
          <a:bodyPr>
            <a:normAutofit fontScale="90000"/>
          </a:bodyPr>
          <a:lstStyle/>
          <a:p>
            <a:r>
              <a:rPr lang="en-US" dirty="0"/>
              <a:t>How does the public view your district? </a:t>
            </a:r>
          </a:p>
        </p:txBody>
      </p:sp>
      <p:pic>
        <p:nvPicPr>
          <p:cNvPr id="4" name="Picture 4" descr="Table&#10;&#10;Description automatically generated">
            <a:extLst>
              <a:ext uri="{FF2B5EF4-FFF2-40B4-BE49-F238E27FC236}">
                <a16:creationId xmlns:a16="http://schemas.microsoft.com/office/drawing/2014/main" id="{B69F7F48-D8CC-F1C2-ACF0-A389F16C00FD}"/>
              </a:ext>
            </a:extLst>
          </p:cNvPr>
          <p:cNvPicPr>
            <a:picLocks noGrp="1" noChangeAspect="1"/>
          </p:cNvPicPr>
          <p:nvPr>
            <p:ph idx="1"/>
          </p:nvPr>
        </p:nvPicPr>
        <p:blipFill>
          <a:blip r:embed="rId2"/>
          <a:stretch>
            <a:fillRect/>
          </a:stretch>
        </p:blipFill>
        <p:spPr>
          <a:xfrm>
            <a:off x="658924" y="598682"/>
            <a:ext cx="5568030" cy="6149629"/>
          </a:xfrm>
        </p:spPr>
      </p:pic>
      <p:pic>
        <p:nvPicPr>
          <p:cNvPr id="5" name="Picture 5" descr="Table&#10;&#10;Description automatically generated">
            <a:extLst>
              <a:ext uri="{FF2B5EF4-FFF2-40B4-BE49-F238E27FC236}">
                <a16:creationId xmlns:a16="http://schemas.microsoft.com/office/drawing/2014/main" id="{3EDB9A02-0097-0F06-6951-419A44CC1887}"/>
              </a:ext>
            </a:extLst>
          </p:cNvPr>
          <p:cNvPicPr>
            <a:picLocks noChangeAspect="1"/>
          </p:cNvPicPr>
          <p:nvPr/>
        </p:nvPicPr>
        <p:blipFill>
          <a:blip r:embed="rId3"/>
          <a:stretch>
            <a:fillRect/>
          </a:stretch>
        </p:blipFill>
        <p:spPr>
          <a:xfrm>
            <a:off x="6415669" y="600635"/>
            <a:ext cx="5651809" cy="6158533"/>
          </a:xfrm>
          <a:prstGeom prst="rect">
            <a:avLst/>
          </a:prstGeom>
        </p:spPr>
      </p:pic>
    </p:spTree>
    <p:extLst>
      <p:ext uri="{BB962C8B-B14F-4D97-AF65-F5344CB8AC3E}">
        <p14:creationId xmlns:p14="http://schemas.microsoft.com/office/powerpoint/2010/main" val="272881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EED82-9BB9-3F33-3091-A4A0442FCB9B}"/>
              </a:ext>
            </a:extLst>
          </p:cNvPr>
          <p:cNvSpPr>
            <a:spLocks noGrp="1"/>
          </p:cNvSpPr>
          <p:nvPr>
            <p:ph type="title"/>
          </p:nvPr>
        </p:nvSpPr>
        <p:spPr>
          <a:xfrm>
            <a:off x="403962" y="153679"/>
            <a:ext cx="10715004" cy="592446"/>
          </a:xfrm>
        </p:spPr>
        <p:txBody>
          <a:bodyPr/>
          <a:lstStyle/>
          <a:p>
            <a:r>
              <a:rPr lang="en-US" dirty="0">
                <a:ea typeface="+mj-lt"/>
                <a:cs typeface="+mj-lt"/>
              </a:rPr>
              <a:t>How does the public view New Caney ISD?</a:t>
            </a:r>
            <a:endParaRPr lang="en-US" dirty="0"/>
          </a:p>
        </p:txBody>
      </p:sp>
      <p:pic>
        <p:nvPicPr>
          <p:cNvPr id="4" name="Picture 4" descr="Table&#10;&#10;Description automatically generated">
            <a:extLst>
              <a:ext uri="{FF2B5EF4-FFF2-40B4-BE49-F238E27FC236}">
                <a16:creationId xmlns:a16="http://schemas.microsoft.com/office/drawing/2014/main" id="{A4A0EE7F-CD58-5493-A852-BFBDF38BF12E}"/>
              </a:ext>
            </a:extLst>
          </p:cNvPr>
          <p:cNvPicPr>
            <a:picLocks noGrp="1" noChangeAspect="1"/>
          </p:cNvPicPr>
          <p:nvPr>
            <p:ph idx="1"/>
          </p:nvPr>
        </p:nvPicPr>
        <p:blipFill>
          <a:blip r:embed="rId2"/>
          <a:stretch>
            <a:fillRect/>
          </a:stretch>
        </p:blipFill>
        <p:spPr>
          <a:xfrm>
            <a:off x="430964" y="979682"/>
            <a:ext cx="5605781" cy="5833677"/>
          </a:xfrm>
        </p:spPr>
      </p:pic>
      <p:pic>
        <p:nvPicPr>
          <p:cNvPr id="5" name="Picture 5" descr="Table&#10;&#10;Description automatically generated">
            <a:extLst>
              <a:ext uri="{FF2B5EF4-FFF2-40B4-BE49-F238E27FC236}">
                <a16:creationId xmlns:a16="http://schemas.microsoft.com/office/drawing/2014/main" id="{B3857679-C864-1534-915D-62769D10785C}"/>
              </a:ext>
            </a:extLst>
          </p:cNvPr>
          <p:cNvPicPr>
            <a:picLocks noChangeAspect="1"/>
          </p:cNvPicPr>
          <p:nvPr/>
        </p:nvPicPr>
        <p:blipFill>
          <a:blip r:embed="rId3"/>
          <a:stretch>
            <a:fillRect/>
          </a:stretch>
        </p:blipFill>
        <p:spPr>
          <a:xfrm>
            <a:off x="6183351" y="982040"/>
            <a:ext cx="5707565" cy="5813894"/>
          </a:xfrm>
          <a:prstGeom prst="rect">
            <a:avLst/>
          </a:prstGeom>
        </p:spPr>
      </p:pic>
    </p:spTree>
    <p:extLst>
      <p:ext uri="{BB962C8B-B14F-4D97-AF65-F5344CB8AC3E}">
        <p14:creationId xmlns:p14="http://schemas.microsoft.com/office/powerpoint/2010/main" val="1523639788"/>
      </p:ext>
    </p:extLst>
  </p:cSld>
  <p:clrMapOvr>
    <a:masterClrMapping/>
  </p:clrMapOvr>
</p:sld>
</file>

<file path=ppt/theme/theme1.xml><?xml version="1.0" encoding="utf-8"?>
<a:theme xmlns:a="http://schemas.openxmlformats.org/drawingml/2006/main" name="FrostyVTI">
  <a:themeElements>
    <a:clrScheme name="AnalogousFromDarkSeedLeftStep">
      <a:dk1>
        <a:srgbClr val="000000"/>
      </a:dk1>
      <a:lt1>
        <a:srgbClr val="FFFFFF"/>
      </a:lt1>
      <a:dk2>
        <a:srgbClr val="3F3424"/>
      </a:dk2>
      <a:lt2>
        <a:srgbClr val="E8E2E7"/>
      </a:lt2>
      <a:accent1>
        <a:srgbClr val="47B662"/>
      </a:accent1>
      <a:accent2>
        <a:srgbClr val="4FB13B"/>
      </a:accent2>
      <a:accent3>
        <a:srgbClr val="83AE44"/>
      </a:accent3>
      <a:accent4>
        <a:srgbClr val="A6A537"/>
      </a:accent4>
      <a:accent5>
        <a:srgbClr val="C3914D"/>
      </a:accent5>
      <a:accent6>
        <a:srgbClr val="B14E3B"/>
      </a:accent6>
      <a:hlink>
        <a:srgbClr val="997F33"/>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docProps/app.xml><?xml version="1.0" encoding="utf-8"?>
<Properties xmlns="http://schemas.openxmlformats.org/officeDocument/2006/extended-properties" xmlns:vt="http://schemas.openxmlformats.org/officeDocument/2006/docPropsVTypes">
  <Template>office theme</Template>
  <TotalTime>131</TotalTime>
  <Words>976</Words>
  <Application>Microsoft Office PowerPoint</Application>
  <PresentationFormat>Widescreen</PresentationFormat>
  <Paragraphs>121</Paragraphs>
  <Slides>30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Avenir Next LT Pro</vt:lpstr>
      <vt:lpstr>Calibri</vt:lpstr>
      <vt:lpstr>Goudy Old Style</vt:lpstr>
      <vt:lpstr>Wingdings</vt:lpstr>
      <vt:lpstr>FrostyVTI</vt:lpstr>
      <vt:lpstr>PEIMS, Payroll &amp; Personnel  Getting through Fall PEIMS</vt:lpstr>
      <vt:lpstr>Agenda</vt:lpstr>
      <vt:lpstr>PEIMS submissions includes a large amount of information in coded form.  All of the data elements (600) have to be correct, all of the of the data elements have to be documented and ALL PEIMS data has to be verified by campus or district personnel  Data Elements – There are close to 50 data elements that can be reported for each staff through Fall PEIMS  </vt:lpstr>
      <vt:lpstr>Financial Accountability System Resource Guide 1.5.2.4</vt:lpstr>
      <vt:lpstr>Non-Student Fall PEIMS Data Includes:</vt:lpstr>
      <vt:lpstr>What staff members are reported through PEIMS? </vt:lpstr>
      <vt:lpstr>Which staff members are not reported through PEIMS?</vt:lpstr>
      <vt:lpstr>How does the public view your district? </vt:lpstr>
      <vt:lpstr>How does the public view New Caney ISD?</vt:lpstr>
      <vt:lpstr>How does the public view New Caney ISD?</vt:lpstr>
      <vt:lpstr>Fall PEIMS Reports</vt:lpstr>
      <vt:lpstr>PowerPoint Presentation</vt:lpstr>
      <vt:lpstr>PowerPoint Presentation</vt:lpstr>
      <vt:lpstr>PowerPoint Presentation</vt:lpstr>
      <vt:lpstr>PowerPoint Presentation</vt:lpstr>
      <vt:lpstr>Additional Reports</vt:lpstr>
      <vt:lpstr>On Data Suite Reports</vt:lpstr>
      <vt:lpstr>On Data Suite Reports</vt:lpstr>
      <vt:lpstr>Staff Association Extension</vt:lpstr>
      <vt:lpstr>30040 Staff Extension Complex Type</vt:lpstr>
      <vt:lpstr>30050 Staff Organization Association Extension Complex Type</vt:lpstr>
      <vt:lpstr>30055 Contracted Instruction Staff FTE</vt:lpstr>
      <vt:lpstr>30060  Payroll Extension Complex Type</vt:lpstr>
      <vt:lpstr>30090 – Staff Responsibilities Extension Complex Type</vt:lpstr>
      <vt:lpstr>When does a staff receive a Staff Responsibility Record?</vt:lpstr>
      <vt:lpstr>Service ID Matrix</vt:lpstr>
      <vt:lpstr>Substitutes (Three Types)</vt:lpstr>
      <vt:lpstr>Who are your teammates?    </vt:lpstr>
      <vt:lpstr>Example of Timelines &amp; Due Dates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Naegeli</dc:creator>
  <cp:lastModifiedBy>Beth Naegeli</cp:lastModifiedBy>
  <cp:revision>251</cp:revision>
  <dcterms:created xsi:type="dcterms:W3CDTF">2022-04-26T16:09:09Z</dcterms:created>
  <dcterms:modified xsi:type="dcterms:W3CDTF">2023-10-17T13:37:47Z</dcterms:modified>
</cp:coreProperties>
</file>