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a67767c3c7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a67767c3c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a67767c3c7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a67767c3c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a67767c3c7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a67767c3c7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a67767c3c7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a67767c3c7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a67767c3c7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a67767c3c7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a67767c3c7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a67767c3c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a67767c3c7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a67767c3c7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a67767c3c7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a67767c3c7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a67767c3c7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a67767c3c7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a67767c3c7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a67767c3c7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87bd4db2f5_0_9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87bd4db2f5_0_9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a67767c3c7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a67767c3c7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a67767c3c7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a67767c3c7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a67767c3c7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a67767c3c7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a67767c3c7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a67767c3c7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a67767c3c7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a67767c3c7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a67767c3c7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a67767c3c7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a67767c3c7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a67767c3c7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a67767c3c7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a67767c3c7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a67767c3c7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a67767c3c7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a67767c3c7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a67767c3c7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87bd4db2f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87bd4db2f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a67767c3c7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a67767c3c7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a67767c3c7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a67767c3c7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87bd4db2f5_0_10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87bd4db2f5_0_10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7bd4db2f5_0_9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87bd4db2f5_0_9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a67767c3c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a67767c3c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87bd4db2f5_0_9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87bd4db2f5_0_9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87bd4db2f5_0_9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87bd4db2f5_0_9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a67767c3c7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a67767c3c7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a67767c3c7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a67767c3c7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tea.texas.gov/sites/default/files/state_aid_template-2022-2025%20.xlsx" TargetMode="External"/><Relationship Id="rId4" Type="http://schemas.openxmlformats.org/officeDocument/2006/relationships/hyperlink" Target="https://esc13.net/resources/state-aid-budget-template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Relationship Id="rId4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jeffri.orosco@elginisd.net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3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Relationship Id="rId4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Relationship Id="rId4" Type="http://schemas.openxmlformats.org/officeDocument/2006/relationships/image" Target="../media/image29.png"/><Relationship Id="rId5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Relationship Id="rId4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kb.ondatasuite.com/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hyperlink" Target="mailto:jeffri.orosco@elginisd.net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30.jpg"/><Relationship Id="rId6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kb.ondatasuite.com/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kb.ondatasuite.com/knowledge-base/tsds-peims/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688" y="1820700"/>
            <a:ext cx="8520600" cy="150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ODS Summary of Finance Reports</a:t>
            </a:r>
            <a:endParaRPr b="1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5617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December 14, 2023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6850" y="243200"/>
            <a:ext cx="6270287" cy="121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OnDataSuite Summary of Finance (SOF) Reports</a:t>
            </a:r>
            <a:endParaRPr b="1"/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311700" y="1144825"/>
            <a:ext cx="619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 in to your district’s OnDataSuite - OnPoint account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Select Finance in blue bar at top</a:t>
            </a: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50" y="2685575"/>
            <a:ext cx="9058275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/>
        </p:nvSpPr>
        <p:spPr>
          <a:xfrm>
            <a:off x="4304050" y="3007075"/>
            <a:ext cx="541800" cy="2367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OnDataSuite Summary of Finance (SOF) Reports</a:t>
            </a:r>
            <a:endParaRPr b="1"/>
          </a:p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311700" y="1152475"/>
            <a:ext cx="4915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 Finance Custom Reports - select Summary of Finance (SOF) Reports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 listing of folders and reports will be available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*Please note: earliest year to report on SOF is 21-22 based on CTE data </a:t>
            </a:r>
            <a:r>
              <a:rPr lang="en"/>
              <a:t>restructure; years prior to this would not be comparable</a:t>
            </a:r>
            <a:endParaRPr/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3100" y="1017725"/>
            <a:ext cx="3473404" cy="332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Summary of Finance (SOF) Access and Templates</a:t>
            </a:r>
            <a:endParaRPr b="1"/>
          </a:p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311700" y="1152475"/>
            <a:ext cx="4915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Finance users will need </a:t>
            </a:r>
            <a:r>
              <a:rPr b="1" lang="en"/>
              <a:t>Finance Administrator, Student Aggregate Total, Finance Reports, and Accountability </a:t>
            </a:r>
            <a:r>
              <a:rPr lang="en"/>
              <a:t>permissions to access reports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Summary of Finance templates are provided by TEA, under State Funding - District/Charter Planning Tools - </a:t>
            </a:r>
            <a:r>
              <a:rPr lang="en" u="sng">
                <a:solidFill>
                  <a:schemeClr val="hlink"/>
                </a:solidFill>
                <a:hlinkClick r:id="rId3"/>
              </a:rPr>
              <a:t>State Aide Template 2022-2025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And by Omar Garcia (BOK Financial Securities) with Region 13 - </a:t>
            </a:r>
            <a:r>
              <a:rPr lang="en" u="sng">
                <a:solidFill>
                  <a:schemeClr val="hlink"/>
                </a:solidFill>
                <a:hlinkClick r:id="rId4"/>
              </a:rPr>
              <a:t>Summary of Finance template (Omar’s Template)</a:t>
            </a:r>
            <a:endParaRPr/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3100" y="1017725"/>
            <a:ext cx="3473404" cy="332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Summary of Finance Summary</a:t>
            </a:r>
            <a:endParaRPr b="1"/>
          </a:p>
        </p:txBody>
      </p:sp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Single report of Student PEIMS data needed to complete the SOF template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Report layout follows TEA’s template and closely aligns with Omar’s template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drilldowns are available on this report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Able to add and see multiple years (back to 2022 when CTE FTE was restructured)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Able to see differences - can toggle this on or off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Prior year numbers are based on prior school year Final Summer PEIMS files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Current year values are based on latest current year Summer PEIMS file loaded, which could include a partial six-weeks period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Unless Finance Reporting Period Override is utilized</a:t>
            </a:r>
            <a:endParaRPr/>
          </a:p>
        </p:txBody>
      </p:sp>
      <p:pic>
        <p:nvPicPr>
          <p:cNvPr id="152" name="Google Shape;15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Summary of Finance Summary</a:t>
            </a:r>
            <a:endParaRPr b="1"/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850" y="1112275"/>
            <a:ext cx="8770298" cy="3405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Finance</a:t>
            </a:r>
            <a:r>
              <a:rPr b="1" lang="en"/>
              <a:t> Reporting Period Override</a:t>
            </a:r>
            <a:endParaRPr b="1"/>
          </a:p>
        </p:txBody>
      </p:sp>
      <p:sp>
        <p:nvSpPr>
          <p:cNvPr id="165" name="Google Shape;165;p27"/>
          <p:cNvSpPr txBox="1"/>
          <p:nvPr>
            <p:ph idx="1" type="body"/>
          </p:nvPr>
        </p:nvSpPr>
        <p:spPr>
          <a:xfrm>
            <a:off x="311700" y="1152475"/>
            <a:ext cx="49158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Gives </a:t>
            </a:r>
            <a:r>
              <a:rPr lang="en"/>
              <a:t>finance</a:t>
            </a:r>
            <a:r>
              <a:rPr lang="en"/>
              <a:t> users the ability to reset current year Summer PEIMS file reporting period for the SOF reports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Used to adjust when a data file uploaded reflects a partial six weeks reporting period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Can be used to only show attendance related reporting projections through completed six-weeks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Accessable from Administrator Access (top right) - Overrides </a:t>
            </a:r>
            <a:r>
              <a:rPr b="1" lang="en"/>
              <a:t>OR </a:t>
            </a:r>
            <a:r>
              <a:rPr lang="en"/>
              <a:t>Tools menu on the Summary of Finance Reports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Student Funding Detail Reports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Summary of Finance Summary Report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Select six-weeks period to report on in drop down</a:t>
            </a:r>
            <a:endParaRPr/>
          </a:p>
        </p:txBody>
      </p:sp>
      <p:pic>
        <p:nvPicPr>
          <p:cNvPr id="166" name="Google Shape;1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9075" y="2269050"/>
            <a:ext cx="2190125" cy="159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8750" y="382175"/>
            <a:ext cx="314325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34675" y="1201325"/>
            <a:ext cx="3387900" cy="13267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Student Funding Detail Reports</a:t>
            </a:r>
            <a:endParaRPr b="1"/>
          </a:p>
        </p:txBody>
      </p:sp>
      <p:sp>
        <p:nvSpPr>
          <p:cNvPr id="175" name="Google Shape;175;p28"/>
          <p:cNvSpPr txBox="1"/>
          <p:nvPr>
            <p:ph idx="1" type="body"/>
          </p:nvPr>
        </p:nvSpPr>
        <p:spPr>
          <a:xfrm>
            <a:off x="311700" y="1152475"/>
            <a:ext cx="4915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Started </a:t>
            </a:r>
            <a:r>
              <a:rPr lang="en"/>
              <a:t>with</a:t>
            </a:r>
            <a:r>
              <a:rPr lang="en"/>
              <a:t> HB3 in 2019 as Student-HB3 Funding </a:t>
            </a:r>
            <a:r>
              <a:rPr lang="en"/>
              <a:t>reports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As HB1525 and other legislation has impacted school funding, new reports were developed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Includes: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Gifted/Talented (GT) Funding (HB1525)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HB3 Compensatory Education - Eco Dis/Census Tiers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HB3 Student ADA - Refined, Flex Attend, SPED Mainstrm, Bil, Early Ed, PEG, Res Facility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HB 3 Student Count - Dyslexia Services Report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HB3 Student FTE - Spec Ed, CTE, PRS Post 2021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4975" y="696650"/>
            <a:ext cx="3549024" cy="231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Student Funding Detail Reports</a:t>
            </a:r>
            <a:endParaRPr b="1"/>
          </a:p>
        </p:txBody>
      </p:sp>
      <p:sp>
        <p:nvSpPr>
          <p:cNvPr id="183" name="Google Shape;183;p29"/>
          <p:cNvSpPr txBox="1"/>
          <p:nvPr>
            <p:ph idx="1" type="body"/>
          </p:nvPr>
        </p:nvSpPr>
        <p:spPr>
          <a:xfrm>
            <a:off x="311700" y="1076275"/>
            <a:ext cx="8664600" cy="33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Gifted/Talented (GT) Funding (HB1525)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Provides student data specific to the HB1525 funding as of 2021-22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Allotment was </a:t>
            </a:r>
            <a:r>
              <a:rPr lang="en"/>
              <a:t>reinstated</a:t>
            </a:r>
            <a:r>
              <a:rPr lang="en"/>
              <a:t> allowing up to 5% of the LEA’s ADA to receive a GT allotment for TG students served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Student Count - participating in GT indicator code for Summer PEIMS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Limited to 5% of current year </a:t>
            </a:r>
            <a:r>
              <a:rPr lang="en"/>
              <a:t>refined</a:t>
            </a:r>
            <a:r>
              <a:rPr lang="en"/>
              <a:t> ADA - other columns show this calculation through Current Year ADA and 5% of this number for the GT limit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500" y="3035050"/>
            <a:ext cx="5985543" cy="197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Student Funding Detail Reports</a:t>
            </a:r>
            <a:endParaRPr b="1"/>
          </a:p>
        </p:txBody>
      </p:sp>
      <p:sp>
        <p:nvSpPr>
          <p:cNvPr id="191" name="Google Shape;191;p30"/>
          <p:cNvSpPr txBox="1"/>
          <p:nvPr>
            <p:ph idx="1" type="body"/>
          </p:nvPr>
        </p:nvSpPr>
        <p:spPr>
          <a:xfrm>
            <a:off x="311700" y="847675"/>
            <a:ext cx="8664600" cy="33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HB3 Compensatory Education - Eco Dis/Census Tiers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Census Tiers are mapped during TSDS Fall PEIMS files based on the Student Census Block Group and respective year TEA Census Block Tier Mapping file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is </a:t>
            </a:r>
            <a:r>
              <a:rPr b="1" lang="en"/>
              <a:t>preliminary for 2024</a:t>
            </a:r>
            <a:r>
              <a:rPr lang="en"/>
              <a:t>, as after Fall PEIMS counts are reviewed and reconciled will a new and rebalanced SCE tier to Census Block Group Code spreadsheet be provided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NOTE: </a:t>
            </a:r>
            <a:r>
              <a:rPr b="1" lang="en"/>
              <a:t>Funding may change</a:t>
            </a:r>
            <a:r>
              <a:rPr lang="en"/>
              <a:t> - TEA’s updated file is expected in spring 2024 (March-April), ODS will reload </a:t>
            </a:r>
            <a:r>
              <a:rPr lang="en"/>
              <a:t>everyone's</a:t>
            </a:r>
            <a:r>
              <a:rPr lang="en"/>
              <a:t> data with new reports </a:t>
            </a:r>
            <a:endParaRPr/>
          </a:p>
        </p:txBody>
      </p:sp>
      <p:pic>
        <p:nvPicPr>
          <p:cNvPr id="192" name="Google Shape;19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2695325"/>
            <a:ext cx="5534075" cy="244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Student Funding Detail Reports</a:t>
            </a:r>
            <a:endParaRPr b="1"/>
          </a:p>
        </p:txBody>
      </p:sp>
      <p:sp>
        <p:nvSpPr>
          <p:cNvPr id="199" name="Google Shape;199;p31"/>
          <p:cNvSpPr txBox="1"/>
          <p:nvPr>
            <p:ph idx="1" type="body"/>
          </p:nvPr>
        </p:nvSpPr>
        <p:spPr>
          <a:xfrm>
            <a:off x="311700" y="847675"/>
            <a:ext cx="8832300" cy="33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HB3 Student ADA - Refined, Flex Attend, SPED Mainstrm, Bil, Early Ed, PEG, Res Facility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Compiles individual student custom ADA reports by funding area into a singled report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Individual ADA reports are also available in Student - Average Daily Attendance (ADA) Reports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report is able to filter on year, campus, instructional tracks, and focus list using the drop downs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also show number of students by using the Toggle Student Count button - numbers will show in red</a:t>
            </a:r>
            <a:endParaRPr/>
          </a:p>
        </p:txBody>
      </p:sp>
      <p:pic>
        <p:nvPicPr>
          <p:cNvPr id="200" name="Google Shape;20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700" y="2998875"/>
            <a:ext cx="5097975" cy="217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Presenter</a:t>
            </a:r>
            <a:endParaRPr b="1"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Jeffri Orosco, RTSBA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CFO - Elgin ISD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School Finance Experience - 10 years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Districts of various sizes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TASBO Board Member, Mentor, and Capital Area Affiliate Past-President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Contact Information: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Email: </a:t>
            </a:r>
            <a:r>
              <a:rPr lang="en" u="sng">
                <a:solidFill>
                  <a:schemeClr val="hlink"/>
                </a:solidFill>
                <a:hlinkClick r:id="rId3"/>
              </a:rPr>
              <a:t>jeffri.orosco@elginisd.net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Phone: 512-281-3434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51100" y="219875"/>
            <a:ext cx="2737275" cy="211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Student Funding Detail Reports</a:t>
            </a:r>
            <a:endParaRPr b="1"/>
          </a:p>
        </p:txBody>
      </p:sp>
      <p:sp>
        <p:nvSpPr>
          <p:cNvPr id="207" name="Google Shape;207;p32"/>
          <p:cNvSpPr txBox="1"/>
          <p:nvPr>
            <p:ph idx="1" type="body"/>
          </p:nvPr>
        </p:nvSpPr>
        <p:spPr>
          <a:xfrm>
            <a:off x="311700" y="847675"/>
            <a:ext cx="8832300" cy="33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HB3 Student Count - Dyslexia Services Report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Summer PEIMS file must be loaded that includes Dyslexia Services Code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Counts include unduplicated Student count as students may report more than one Dyslexia Service Code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 Total number for final count for HB3 funding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filter on year, campus, grades, and focus list using drop downs</a:t>
            </a:r>
            <a:endParaRPr/>
          </a:p>
        </p:txBody>
      </p:sp>
      <p:pic>
        <p:nvPicPr>
          <p:cNvPr id="208" name="Google Shape;20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25" y="2500175"/>
            <a:ext cx="6117225" cy="2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Student Funding Detail Reports</a:t>
            </a:r>
            <a:endParaRPr b="1"/>
          </a:p>
        </p:txBody>
      </p:sp>
      <p:sp>
        <p:nvSpPr>
          <p:cNvPr id="215" name="Google Shape;215;p33"/>
          <p:cNvSpPr txBox="1"/>
          <p:nvPr>
            <p:ph idx="1" type="body"/>
          </p:nvPr>
        </p:nvSpPr>
        <p:spPr>
          <a:xfrm>
            <a:off x="311700" y="847675"/>
            <a:ext cx="8832300" cy="33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HB3 Student FTE - Spec Ed, CTE, PRS Post 2021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Fall and Summer PEIMS files required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Compiles individual Student Custom FTE Reports for Special Education, Career and Technical Education (CTE), Career and Technology Incentive, and Pregnancy Related Services (PRS)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filter on year, campus, instructional tracks, and focus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Toggle Student Count - number will be displayed in red</a:t>
            </a:r>
            <a:endParaRPr/>
          </a:p>
        </p:txBody>
      </p:sp>
      <p:pic>
        <p:nvPicPr>
          <p:cNvPr id="216" name="Google Shape;21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380" y="2468050"/>
            <a:ext cx="5131196" cy="2675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Student Funding Detail Reports</a:t>
            </a:r>
            <a:endParaRPr b="1"/>
          </a:p>
        </p:txBody>
      </p:sp>
      <p:sp>
        <p:nvSpPr>
          <p:cNvPr id="223" name="Google Shape;223;p34"/>
          <p:cNvSpPr txBox="1"/>
          <p:nvPr>
            <p:ph idx="1" type="body"/>
          </p:nvPr>
        </p:nvSpPr>
        <p:spPr>
          <a:xfrm>
            <a:off x="311700" y="847675"/>
            <a:ext cx="8832300" cy="33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HB3 Student FTE - Spec Ed, CTE, PRS Post 2021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Special Education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Instructional setting groups by six-weeks and Refined Total per SOF template grouping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875" y="1996150"/>
            <a:ext cx="6212306" cy="236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Student Funding Detail Reports</a:t>
            </a:r>
            <a:endParaRPr b="1"/>
          </a:p>
        </p:txBody>
      </p:sp>
      <p:sp>
        <p:nvSpPr>
          <p:cNvPr id="231" name="Google Shape;231;p35"/>
          <p:cNvSpPr txBox="1"/>
          <p:nvPr>
            <p:ph idx="1" type="body"/>
          </p:nvPr>
        </p:nvSpPr>
        <p:spPr>
          <a:xfrm>
            <a:off x="157025" y="847675"/>
            <a:ext cx="8987100" cy="33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HB3 Student FTE - Spec Ed, CTE, PRS Post 2021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Career and Technical Education (CTE)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Updates per HB1525 to report based upon Funding Tiers assigned to CTE Service ID by six-weeks period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CTE Incentive reporting - HB1525 deleted $50 per FTE/student allotments on students in 2 or more advanced CTE courses for 3 or more credits and continues allotment on P-Tech and New Tech students only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2" name="Google Shape;23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446600"/>
            <a:ext cx="6104876" cy="2683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Student Funding Detail Reports</a:t>
            </a:r>
            <a:endParaRPr b="1"/>
          </a:p>
        </p:txBody>
      </p:sp>
      <p:sp>
        <p:nvSpPr>
          <p:cNvPr id="239" name="Google Shape;239;p36"/>
          <p:cNvSpPr txBox="1"/>
          <p:nvPr>
            <p:ph idx="1" type="body"/>
          </p:nvPr>
        </p:nvSpPr>
        <p:spPr>
          <a:xfrm>
            <a:off x="157025" y="847675"/>
            <a:ext cx="8987100" cy="33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HB3 Student FTE - Spec Ed, CTE, PRS Post 2021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Pregnancy Related Services (PRS)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Reports by instructional tracks by six-weeks periods</a:t>
            </a:r>
            <a:endParaRPr/>
          </a:p>
        </p:txBody>
      </p:sp>
      <p:pic>
        <p:nvPicPr>
          <p:cNvPr id="240" name="Google Shape;24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038" y="1839313"/>
            <a:ext cx="7762875" cy="1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CCMR Outcomes Bonus</a:t>
            </a:r>
            <a:endParaRPr b="1"/>
          </a:p>
        </p:txBody>
      </p:sp>
      <p:sp>
        <p:nvSpPr>
          <p:cNvPr id="247" name="Google Shape;247;p37"/>
          <p:cNvSpPr txBox="1"/>
          <p:nvPr>
            <p:ph idx="1" type="body"/>
          </p:nvPr>
        </p:nvSpPr>
        <p:spPr>
          <a:xfrm>
            <a:off x="311700" y="1152475"/>
            <a:ext cx="4915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New report to assist with tracking and </a:t>
            </a:r>
            <a:r>
              <a:rPr b="1" lang="en"/>
              <a:t>estimating </a:t>
            </a:r>
            <a:r>
              <a:rPr lang="en"/>
              <a:t>the College, Career, Military Readiness (CCMR) Outcomes Bonus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2 year data lag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2023 graduates will be reflected on the 2025 SOF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This year’s SOF (2023-24) is based on 2022 report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Military will come back for 2023 graduates, not for prior years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Potential Higher Ed Enrolled - </a:t>
            </a:r>
            <a:r>
              <a:rPr b="1" lang="en"/>
              <a:t>estimate, </a:t>
            </a:r>
            <a:r>
              <a:rPr lang="en"/>
              <a:t>may have a variance when final report from TEA is released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Districts can upload TEA preliminary &amp; final rosters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Data Sources - TEAL - CCMR Outcomes Bonus Files</a:t>
            </a:r>
            <a:endParaRPr/>
          </a:p>
        </p:txBody>
      </p:sp>
      <p:pic>
        <p:nvPicPr>
          <p:cNvPr id="248" name="Google Shape;24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9575" y="710325"/>
            <a:ext cx="3958225" cy="378702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7"/>
          <p:cNvSpPr/>
          <p:nvPr/>
        </p:nvSpPr>
        <p:spPr>
          <a:xfrm>
            <a:off x="6630925" y="2078725"/>
            <a:ext cx="731400" cy="167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CCMR Outcomes Bonus</a:t>
            </a:r>
            <a:endParaRPr b="1"/>
          </a:p>
        </p:txBody>
      </p:sp>
      <p:sp>
        <p:nvSpPr>
          <p:cNvPr id="256" name="Google Shape;256;p38"/>
          <p:cNvSpPr txBox="1"/>
          <p:nvPr>
            <p:ph idx="1" type="body"/>
          </p:nvPr>
        </p:nvSpPr>
        <p:spPr>
          <a:xfrm>
            <a:off x="311700" y="1152475"/>
            <a:ext cx="8703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HB3 Outcome Bonus (CCMR) Graduate Funding Estimate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Estimate </a:t>
            </a:r>
            <a:r>
              <a:rPr lang="en"/>
              <a:t>of annual graduates potentially meeting CCMR Outcome Bonus requirements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7" name="Google Shape;25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013609"/>
            <a:ext cx="9144001" cy="2792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Comptroller Property Reports</a:t>
            </a:r>
            <a:endParaRPr b="1"/>
          </a:p>
        </p:txBody>
      </p:sp>
      <p:sp>
        <p:nvSpPr>
          <p:cNvPr id="264" name="Google Shape;264;p39"/>
          <p:cNvSpPr txBox="1"/>
          <p:nvPr>
            <p:ph idx="1" type="body"/>
          </p:nvPr>
        </p:nvSpPr>
        <p:spPr>
          <a:xfrm>
            <a:off x="311700" y="1152475"/>
            <a:ext cx="4915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OnDataSuite will utilize reports once published by the State Comptroller’s office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Helpful report if district is located in more than one county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year is combined into a single report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Preliminary report will be available in January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Final data published in August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Report will show either Prelim or Final on Property Value Summary</a:t>
            </a:r>
            <a:endParaRPr/>
          </a:p>
        </p:txBody>
      </p:sp>
      <p:pic>
        <p:nvPicPr>
          <p:cNvPr id="265" name="Google Shape;26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3100" y="1017725"/>
            <a:ext cx="3473404" cy="332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9"/>
          <p:cNvSpPr/>
          <p:nvPr/>
        </p:nvSpPr>
        <p:spPr>
          <a:xfrm>
            <a:off x="6463275" y="2595463"/>
            <a:ext cx="731400" cy="167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Comptroller Property Reports</a:t>
            </a:r>
            <a:endParaRPr b="1"/>
          </a:p>
        </p:txBody>
      </p:sp>
      <p:sp>
        <p:nvSpPr>
          <p:cNvPr id="273" name="Google Shape;273;p40"/>
          <p:cNvSpPr txBox="1"/>
          <p:nvPr>
            <p:ph idx="1" type="body"/>
          </p:nvPr>
        </p:nvSpPr>
        <p:spPr>
          <a:xfrm>
            <a:off x="311700" y="1000075"/>
            <a:ext cx="8635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run reports by Property Type Summary or by Property Value Summary</a:t>
            </a:r>
            <a:endParaRPr/>
          </a:p>
        </p:txBody>
      </p:sp>
      <p:pic>
        <p:nvPicPr>
          <p:cNvPr id="274" name="Google Shape;27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95100"/>
            <a:ext cx="4572001" cy="2178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5500" y="2545475"/>
            <a:ext cx="6189524" cy="236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1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5"/>
                </a:solidFill>
              </a:rPr>
              <a:t>Coming Soon in Early Spring 2024!</a:t>
            </a:r>
            <a:endParaRPr b="1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State Compensatory Education (SCE) Longitudinal Report Currently in Development</a:t>
            </a:r>
            <a:endParaRPr b="1"/>
          </a:p>
        </p:txBody>
      </p:sp>
      <p:pic>
        <p:nvPicPr>
          <p:cNvPr id="282" name="Google Shape;28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3700" y="1301525"/>
            <a:ext cx="6821749" cy="378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Today’s Workshop</a:t>
            </a:r>
            <a:endParaRPr b="1"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Accessing the Knowledge Base (KB) for resources, training, and support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</a:t>
            </a:r>
            <a:r>
              <a:rPr lang="en"/>
              <a:t>verview of using OnDataSuite (ODS) reports to assist with monitoring and completing the Summary of Finance (SOF) template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Please note:</a:t>
            </a:r>
            <a:r>
              <a:rPr lang="en"/>
              <a:t> PEIMS data files, including Summer PEIMS files, need to be loaded into ODS to begin looking at data and reports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If any files or data is missing, the reports will still generate but have incomplete, </a:t>
            </a:r>
            <a:r>
              <a:rPr lang="en"/>
              <a:t>inaccurate</a:t>
            </a:r>
            <a:r>
              <a:rPr lang="en"/>
              <a:t>, or no data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5"/>
                </a:solidFill>
              </a:rPr>
              <a:t>Don’t Forget!!!</a:t>
            </a:r>
            <a:endParaRPr b="1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Support and Training - </a:t>
            </a:r>
            <a:r>
              <a:rPr b="1" lang="en"/>
              <a:t>OnDataSuite Knowledge Base</a:t>
            </a:r>
            <a:endParaRPr b="1"/>
          </a:p>
        </p:txBody>
      </p:sp>
      <p:sp>
        <p:nvSpPr>
          <p:cNvPr id="289" name="Google Shape;289;p42"/>
          <p:cNvSpPr txBox="1"/>
          <p:nvPr>
            <p:ph idx="1" type="body"/>
          </p:nvPr>
        </p:nvSpPr>
        <p:spPr>
          <a:xfrm>
            <a:off x="311700" y="1381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https://kb.ondatasuite.com/</a:t>
            </a:r>
            <a:r>
              <a:rPr lang="en"/>
              <a:t> or by clicking on Help from your OnDataSuite screen in the top right corner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Select Zoom Training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Agendas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0" name="Google Shape;29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762113"/>
            <a:ext cx="3429000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12650" y="2608388"/>
            <a:ext cx="3915823" cy="179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28150" y="3678675"/>
            <a:ext cx="2654175" cy="1333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OnDataSuite Knowledge Base</a:t>
            </a:r>
            <a:endParaRPr b="1"/>
          </a:p>
        </p:txBody>
      </p:sp>
      <p:sp>
        <p:nvSpPr>
          <p:cNvPr id="299" name="Google Shape;299;p43"/>
          <p:cNvSpPr txBox="1"/>
          <p:nvPr>
            <p:ph idx="1" type="body"/>
          </p:nvPr>
        </p:nvSpPr>
        <p:spPr>
          <a:xfrm>
            <a:off x="311700" y="1152475"/>
            <a:ext cx="3694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Select Finance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Select Summary of Finance (SOF) Student Data Reporting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00" name="Google Shape;30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6000" y="962425"/>
            <a:ext cx="4706549" cy="213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0713" y="2839013"/>
            <a:ext cx="5000625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Questions</a:t>
            </a:r>
            <a:endParaRPr b="1"/>
          </a:p>
        </p:txBody>
      </p:sp>
      <p:sp>
        <p:nvSpPr>
          <p:cNvPr id="308" name="Google Shape;308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400"/>
              <a:t>Thank you! </a:t>
            </a:r>
            <a:endParaRPr b="1"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Jeffri Orosco, RTSBA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CFO - Elgin ISD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Email: </a:t>
            </a:r>
            <a:r>
              <a:rPr lang="en" u="sng">
                <a:solidFill>
                  <a:schemeClr val="hlink"/>
                </a:solidFill>
                <a:hlinkClick r:id="rId3"/>
              </a:rPr>
              <a:t>jeffri.orosco@elginisd.net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Phone: 512-281-3434</a:t>
            </a:r>
            <a:endParaRPr/>
          </a:p>
        </p:txBody>
      </p:sp>
      <p:pic>
        <p:nvPicPr>
          <p:cNvPr id="309" name="Google Shape;30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77850" y="2065238"/>
            <a:ext cx="2737275" cy="211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13349" y="150300"/>
            <a:ext cx="2066275" cy="1559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Getting Started - OnDataSuite Knowledge Base (KB)</a:t>
            </a:r>
            <a:endParaRPr b="1"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https://kb.ondatasuite.com/</a:t>
            </a:r>
            <a:r>
              <a:rPr lang="en"/>
              <a:t> or by clicking on Help from your OnDataSuite screen in the top right corner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Select Zoom Training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Agendas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1725" y="1543938"/>
            <a:ext cx="3429000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14250" y="2099125"/>
            <a:ext cx="3915823" cy="179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50700" y="3636300"/>
            <a:ext cx="2654175" cy="13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OnDataSuite Knowledge Base</a:t>
            </a:r>
            <a:endParaRPr b="1"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3694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Select Finance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Select Summary of Finance (SOF) Student Data Reporting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6000" y="962425"/>
            <a:ext cx="4706549" cy="213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0713" y="2839013"/>
            <a:ext cx="5000625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Getting Started - Loading Reports</a:t>
            </a:r>
            <a:endParaRPr b="1"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Load your Student Information System (SIS) and Enterprise </a:t>
            </a:r>
            <a:r>
              <a:rPr lang="en"/>
              <a:t>Resource</a:t>
            </a:r>
            <a:r>
              <a:rPr lang="en"/>
              <a:t> Planning (ERP/Business &amp; HR side) PEIMS Files into ODS - Must have Administrative Access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File Center in top Black Menu Bar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Data Sources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TSDS - PEIMS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Go down to Green Upload Tab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Browse for Files - all files must be in the same folder before upload if ERP and SIS files are loaded at the same time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Mark as preliminary until final file is ready to be sent to TEA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File Center has helpful video on the process</a:t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5417" y="4570800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0575"/>
            <a:ext cx="9144001" cy="435198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/>
          <p:nvPr/>
        </p:nvSpPr>
        <p:spPr>
          <a:xfrm>
            <a:off x="2671875" y="416200"/>
            <a:ext cx="176700" cy="4026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9"/>
          <p:cNvSpPr/>
          <p:nvPr/>
        </p:nvSpPr>
        <p:spPr>
          <a:xfrm rot="-5400000">
            <a:off x="1302825" y="1442225"/>
            <a:ext cx="176700" cy="4026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674711"/>
            <a:ext cx="9143999" cy="700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Getting Started - Reports Needed</a:t>
            </a:r>
            <a:endParaRPr b="1"/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Reports needed for Summary of Finance (SOF) student data reports based upon HB3 and HB1525 funding requirements are based primarily on </a:t>
            </a:r>
            <a:r>
              <a:rPr b="1" lang="en"/>
              <a:t>Fall </a:t>
            </a:r>
            <a:r>
              <a:rPr lang="en"/>
              <a:t>and </a:t>
            </a:r>
            <a:r>
              <a:rPr b="1" lang="en"/>
              <a:t>Summer TSDS PEIMS</a:t>
            </a:r>
            <a:r>
              <a:rPr lang="en"/>
              <a:t> files extracted from district’s Student Information System (SIS)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Required Reports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Prior Years - Fall PEIMS and Summer PEIMS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Current Year - Fall PEIMS and Summer PEIMS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*Current year can be preliminary files but should have the file marked as Final as submitted to TEA TSDS once it is available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*Best practice - update data at least monthly to every six weeks to monitor projected revenue</a:t>
            </a: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Getting Started - Reports and Data Generated </a:t>
            </a:r>
            <a:endParaRPr b="1"/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HB3 Compensatory Education - Eco Dis/Census Tiers - based upon </a:t>
            </a:r>
            <a:r>
              <a:rPr b="1" lang="en"/>
              <a:t>Fall PEIMS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HB 3 Outcome Bonus (CCMR) Graduate Funding Estimate - based upon OnDataSuite CCMR Early Warning System data sources and </a:t>
            </a:r>
            <a:r>
              <a:rPr b="1" lang="en"/>
              <a:t>Fall PEIMS</a:t>
            </a:r>
            <a:r>
              <a:rPr lang="en"/>
              <a:t> and </a:t>
            </a:r>
            <a:r>
              <a:rPr b="1" lang="en"/>
              <a:t>Summer PEIMS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HB3 Student ADA - Refined, Flex Attend, SPED Mainstrm, Bil, Early Ed, PEG, Res Facility - based upon </a:t>
            </a:r>
            <a:r>
              <a:rPr b="1" lang="en"/>
              <a:t>Summer PEIMS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HB3 Student FTE - Special Ed, CTE, PRS Post 2021 - based upon </a:t>
            </a:r>
            <a:r>
              <a:rPr b="1" lang="en"/>
              <a:t>Summer PEIMS 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HB3 Student Count - Dyslexia Services Report - based upon </a:t>
            </a:r>
            <a:r>
              <a:rPr b="1" lang="en"/>
              <a:t>Summer PEIMS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Gifted/Talented (GT) Funding (HB1525) - based upon </a:t>
            </a:r>
            <a:r>
              <a:rPr b="1" lang="en"/>
              <a:t>Summer PEIMS</a:t>
            </a:r>
            <a:endParaRPr b="1"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