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88" r:id="rId8"/>
    <p:sldId id="263" r:id="rId9"/>
    <p:sldId id="289" r:id="rId10"/>
    <p:sldId id="290" r:id="rId11"/>
    <p:sldId id="291" r:id="rId12"/>
    <p:sldId id="292" r:id="rId13"/>
    <p:sldId id="264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84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7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67767c3c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67767c3c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67767c3c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67767c3c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67767c3c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67767c3c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67767c3c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67767c3c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67767c3c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67767c3c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67767c3c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67767c3c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67767c3c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67767c3c7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67767c3c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67767c3c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67767c3c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67767c3c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67767c3c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67767c3c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7bd4db2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7bd4db2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67767c3c7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67767c3c7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67767c3c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67767c3c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67767c3c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67767c3c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67767c3c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67767c3c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67767c3c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67767c3c7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67767c3c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67767c3c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67767c3c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a67767c3c7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67767c3c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a67767c3c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67767c3c7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a67767c3c7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67767c3c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a67767c3c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7bd4db2f5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87bd4db2f5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67767c3c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67767c3c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7bd4db2f5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7bd4db2f5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2F82200-C453-0A06-B81F-409384AFA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67767c3c7_0_58:notes">
            <a:extLst>
              <a:ext uri="{FF2B5EF4-FFF2-40B4-BE49-F238E27FC236}">
                <a16:creationId xmlns:a16="http://schemas.microsoft.com/office/drawing/2014/main" id="{6537CEEC-9141-9B33-9AB2-372E5278DA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67767c3c7_0_58:notes">
            <a:extLst>
              <a:ext uri="{FF2B5EF4-FFF2-40B4-BE49-F238E27FC236}">
                <a16:creationId xmlns:a16="http://schemas.microsoft.com/office/drawing/2014/main" id="{91DA9854-3398-BB7D-4046-42487A470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12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67767c3c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67767c3c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67767c3c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67767c3c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kb.ondatasuite.com/knowledge-base/why-are-ada-fte-attendance-calculations-different-in-ondatasuite-than-from-my-student-information-syste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kb.ondatasuite.com/knowledge-base/compensatory-education-census-tier-mapping-statu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state_aid_template-2022-2025%20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mp"/><Relationship Id="rId5" Type="http://schemas.openxmlformats.org/officeDocument/2006/relationships/image" Target="../media/image1.png"/><Relationship Id="rId4" Type="http://schemas.openxmlformats.org/officeDocument/2006/relationships/hyperlink" Target="https://esc13.net/resources/state-aid-budget-templa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knowledge-base/finance-reporting-period-overri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lprod.tea.state.tx.us/TWEDSAPI/23/0/0/DataComponents/DataElements/List/841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" TargetMode="External"/><Relationship Id="rId7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999001.esc3.net/support/training/webinar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knowledge-base/tsds-peim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kb.ondatasuite.com/knowledge-base/what-data-is-flowing-from-the-tea-iods-into-ondatasui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knowledge-base/24-25-summer-attendance-reporting-summary-of-finance-impact-referenc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m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knowledge-base/what-files-are-needed-for-the-hb3-funding-reports-to-populate-for-current-yea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m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kb.ondatasuite.com/knowledge-base/why-are-ada-fte-attendance-calculations-different-in-ondatasuite-than-from-my-student-information-syste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88" y="1820700"/>
            <a:ext cx="8520600" cy="15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ODS Summary of Finance Report Overview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561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March 27, 2025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850" y="243200"/>
            <a:ext cx="6270287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53F03-A761-44D5-083F-420B4FA4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9A96-EEE2-8AA3-37ED-87C1B73F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Summer PEIMS Ed-Fi Common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5171-82AD-559E-F321-55425C46A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Verifying and managing Reporting Periods in Attendance reports in OnDataSuite – section within the  </a:t>
            </a:r>
            <a:r>
              <a:rPr lang="en-US" sz="1400" dirty="0">
                <a:hlinkClick r:id="rId2"/>
              </a:rPr>
              <a:t>Why are ADA/FTE/Attendance calculations different..?</a:t>
            </a:r>
            <a:endParaRPr lang="en-US" sz="1400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C8CFA3-9FC7-430E-7597-F5B52B8F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0" t="10117"/>
          <a:stretch/>
        </p:blipFill>
        <p:spPr>
          <a:xfrm>
            <a:off x="2445834" y="1791628"/>
            <a:ext cx="4393581" cy="349113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A7EA3CA-3DA3-6933-9B21-A1AA41632932}"/>
              </a:ext>
            </a:extLst>
          </p:cNvPr>
          <p:cNvSpPr/>
          <p:nvPr/>
        </p:nvSpPr>
        <p:spPr>
          <a:xfrm>
            <a:off x="2282283" y="2408663"/>
            <a:ext cx="267629" cy="817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674A390-0624-D3E7-3F42-A44FB38ABF2A}"/>
              </a:ext>
            </a:extLst>
          </p:cNvPr>
          <p:cNvSpPr/>
          <p:nvPr/>
        </p:nvSpPr>
        <p:spPr>
          <a:xfrm>
            <a:off x="2378926" y="4893756"/>
            <a:ext cx="267629" cy="641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5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B3815-94C9-EB86-D1CE-1C62B160A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77BB-F4FB-3F6A-E17E-E08F74BD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Summer PEIMS Ed-Fi Common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C74C3-C3D9-D461-7D4C-578AC0C34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OnDataSuite Annual TEA Data Updates</a:t>
            </a:r>
          </a:p>
          <a:p>
            <a:pPr lvl="1"/>
            <a:r>
              <a:rPr lang="en-US" dirty="0"/>
              <a:t>Fall PEIMS reporting affected by Census Block Group Tier Mapping  - </a:t>
            </a:r>
            <a:r>
              <a:rPr lang="en-US" dirty="0">
                <a:hlinkClick r:id="rId2"/>
              </a:rPr>
              <a:t>Compensatory Education Census Tier Mapping Status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9B8E76-E33B-260C-92B0-1954780DF2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0" t="12863" b="4029"/>
          <a:stretch/>
        </p:blipFill>
        <p:spPr>
          <a:xfrm>
            <a:off x="3263592" y="2081559"/>
            <a:ext cx="4609169" cy="28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F85A-A11F-C0F8-247D-E2D66E9A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94FB-00FD-F6F3-9A5D-077ED6F7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Summer PEIMS Ed-Fi Common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8CA3-BEC3-40FA-B324-D824AF17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OnDataSuite Annual TEA Data Updates</a:t>
            </a:r>
          </a:p>
          <a:p>
            <a:pPr lvl="1"/>
            <a:r>
              <a:rPr lang="en-US" dirty="0"/>
              <a:t>Summer PEIMS CTE FTE Tier fund mapping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CCEDFB-6F64-8D7E-78F5-99078246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4" t="40931" b="25205"/>
          <a:stretch/>
        </p:blipFill>
        <p:spPr>
          <a:xfrm>
            <a:off x="1248936" y="1793410"/>
            <a:ext cx="7131001" cy="106726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9D0AE4-71DC-88E7-40B1-0D301C6E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93" t="17633" r="4243" b="5763"/>
          <a:stretch/>
        </p:blipFill>
        <p:spPr>
          <a:xfrm>
            <a:off x="4921406" y="2367841"/>
            <a:ext cx="3181814" cy="2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OnDataSuite Finance- Reports and Data Generated </a:t>
            </a:r>
            <a:endParaRPr b="1"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HB 3 Outcome Bonus (CCMR) Graduate Funding Estimate - based upon OnDataSuite CCMR Early Warning System data sources and </a:t>
            </a:r>
            <a:r>
              <a:rPr lang="en" b="1" dirty="0"/>
              <a:t>Fall PEIMS</a:t>
            </a:r>
            <a:r>
              <a:rPr lang="en" dirty="0"/>
              <a:t> and </a:t>
            </a:r>
            <a:r>
              <a:rPr lang="en" b="1" dirty="0"/>
              <a:t>Summer PEIMS</a:t>
            </a:r>
          </a:p>
          <a:p>
            <a:r>
              <a:rPr lang="en-US" dirty="0"/>
              <a:t>HB3 Compensatory Education - Eco Dis/Census Tiers - based upon </a:t>
            </a:r>
            <a:r>
              <a:rPr lang="en-US" b="1" dirty="0"/>
              <a:t>Fall PEIMS</a:t>
            </a:r>
            <a:endParaRPr b="1" dirty="0"/>
          </a:p>
          <a:p>
            <a:r>
              <a:rPr lang="en-US" dirty="0"/>
              <a:t>Gifted/Talented (GT) Funding (HB1525) - based upon </a:t>
            </a:r>
            <a:r>
              <a:rPr lang="en-US" b="1" dirty="0"/>
              <a:t>Summer PEIMS</a:t>
            </a: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HB3 Student ADA - Refined, Flex Attend, SPED Mainstrm, Bil, Early Ed, PEG, Res Facility - based upon </a:t>
            </a:r>
            <a:r>
              <a:rPr lang="en" b="1" dirty="0"/>
              <a:t>Summer PEIMS</a:t>
            </a:r>
          </a:p>
          <a:p>
            <a:r>
              <a:rPr lang="en-US" dirty="0"/>
              <a:t>HB3 Student Count - Dyslexia Services Report - based upon </a:t>
            </a:r>
            <a:r>
              <a:rPr lang="en-US" b="1" dirty="0"/>
              <a:t>Summer PEIMS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HB3 Student FTE - Special Ed, CTE, PRS Post 2021 - based upon </a:t>
            </a:r>
            <a:r>
              <a:rPr lang="en" b="1" dirty="0"/>
              <a:t>Summer PEIMS </a:t>
            </a:r>
            <a:endParaRPr b="1" dirty="0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OnDataSuite Summary of Finance (SOF) Reports</a:t>
            </a:r>
            <a:endParaRPr b="1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Finance Custom Reports - select Summary of Finance (SOF) Reports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listing of folders and reports will be available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*Please note: earliest year to report on SOF is 21-22 based on CTE data restructure; years prior to this would not be comparable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7EBC534F-15A3-64BB-3A99-D84915FB2A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11" t="11321" r="1931" b="3884"/>
          <a:stretch/>
        </p:blipFill>
        <p:spPr>
          <a:xfrm>
            <a:off x="5173415" y="1017725"/>
            <a:ext cx="3888377" cy="3146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 of Finance (SOF) Access and Templates</a:t>
            </a:r>
            <a:endParaRPr b="1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Finance users will need </a:t>
            </a:r>
            <a:r>
              <a:rPr lang="en" b="1" dirty="0"/>
              <a:t>Finance Administrator, Student Aggregate Total, Finance Reports, and Accountability </a:t>
            </a:r>
            <a:r>
              <a:rPr lang="en" dirty="0"/>
              <a:t>permissions to access reports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Summary of Finance templates are provided by TEA, under State Funding - District/Charter Planning Tools -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State Aide Template 2022-2025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And by Omar Garcia (BOK Financial Securities) with Region 13 -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Summary of Finance template (Omar’s Template)</a:t>
            </a:r>
            <a:endParaRPr dirty="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269A93D3-A680-1ABE-7C71-BF83F20DBD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11" t="11321" r="1931" b="3884"/>
          <a:stretch/>
        </p:blipFill>
        <p:spPr>
          <a:xfrm>
            <a:off x="5173415" y="1017725"/>
            <a:ext cx="3888377" cy="3146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Summary of Finance – Student Data Summary</a:t>
            </a:r>
            <a:endParaRPr b="1"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Single report of Student PEIMS data needed to complete the SOF template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Report layout follows TEA’s template and closely aligns with Omar’s template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Drilldowns are available on this report – utilize to see calculation details.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Able to add and see multiple years (back to 2022 when CTE FTE was restructured)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Able to see differences - can toggle this on or off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Prior year numbers are based on prior school year Final Summer PEIMS files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Current year values are based on latest current year Summer PEIMS processed by ODS, which could include a partial six-weeks period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Unless </a:t>
            </a:r>
            <a:r>
              <a:rPr lang="en" dirty="0">
                <a:hlinkClick r:id="rId3"/>
              </a:rPr>
              <a:t>Finance Reporting Period Override </a:t>
            </a:r>
            <a:r>
              <a:rPr lang="en" dirty="0"/>
              <a:t>is utilized</a:t>
            </a:r>
            <a:endParaRPr dirty="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Finance Reporting Period Override</a:t>
            </a:r>
            <a:endParaRPr b="1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58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Gives finance users the ability to reset current year Summer PEIMS file reporting period for the SOF reports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to adjust when a data file uploaded reflects a partial six weeks reporting period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be used to only show attendance related reporting projections through completed six-weeks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Accessable from Administrator Access (top right) - Overrides </a:t>
            </a:r>
            <a:r>
              <a:rPr lang="en" b="1"/>
              <a:t>OR </a:t>
            </a:r>
            <a:r>
              <a:rPr lang="en"/>
              <a:t>Tools menu on the Summary of Finance Reports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Student Funding Detail Reports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Summary of Finance Summary Report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Select six-weeks period to report on in drop down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75" y="2269050"/>
            <a:ext cx="2190125" cy="15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750" y="382175"/>
            <a:ext cx="31432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675" y="1201325"/>
            <a:ext cx="3387900" cy="1326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Summary of Finance – Student Data Summary</a:t>
            </a:r>
            <a:endParaRPr b="1" dirty="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50" y="1112275"/>
            <a:ext cx="8770298" cy="340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Funding Detail Reports</a:t>
            </a:r>
            <a:endParaRPr b="1" dirty="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Started with HB3 in 2019 as Student-HB3 Funding reports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As HB1525 and other legislation has impacted school funding, new reports were developed</a:t>
            </a: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>
                <a:solidFill>
                  <a:srgbClr val="FF0000"/>
                </a:solidFill>
              </a:rPr>
              <a:t>ODS is monitoring HB2 for any additional new reporting we may need to add or update as it relates to funding.</a:t>
            </a:r>
            <a:endParaRPr dirty="0">
              <a:solidFill>
                <a:srgbClr val="FF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Includes: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endParaRPr lang="en" dirty="0"/>
          </a:p>
          <a:p>
            <a:pPr lvl="1" indent="-310832">
              <a:buSzPct val="100000"/>
            </a:pPr>
            <a:r>
              <a:rPr lang="en-US" dirty="0"/>
              <a:t>HB3 Compensatory Education - Eco Dis/Census Tiers</a:t>
            </a: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Gifted/Talented (GT) Funding (HB1525)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HB3 Student ADA - Refined, Flex Attend, SPED Mainstrm, Bil, Early Ed, PEG, Res Facility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HB 3 Student Count - Dyslexia Services Report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HB3 Student FTE - Spec Ed, CTE, PRS Post 2021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50927C-98D6-ACEE-DD3A-94AE24B9E5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6" t="13037" r="23489" b="5185"/>
          <a:stretch/>
        </p:blipFill>
        <p:spPr>
          <a:xfrm>
            <a:off x="5304628" y="561194"/>
            <a:ext cx="3763165" cy="34386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Today’s Workshop</a:t>
            </a:r>
            <a:endParaRPr b="1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Accessing the Knowledge Base (KB) for resources, training, and support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Overview of using OnDataSuite (ODS) reports to assist with monitoring and completing the Summary of Finance (SOF) template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Please note:</a:t>
            </a:r>
            <a:r>
              <a:rPr lang="en" dirty="0"/>
              <a:t>As of 24-25 and Ed-Fi reporting the PEIMS data, including Summer PEIMS entities need to be flowing into ODS to begin looking at the data and reports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If any files or data is missing, the reports will still generate but have incomplete, inaccurate, or no data</a:t>
            </a: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6646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Gifted/Talented (GT) Funding (HB1525)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student data specific to the HB1525 funding as of 2021-22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Allotment was reinstated allowing up to 5% of the LEA’s ADA to receive a GT allotment for TG students served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Count - participating in GT indicator code for Summer PEIMS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to 5% of current year refined ADA - other columns show this calculation through Current Year ADA and 5% of this number for the GT limit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3035050"/>
            <a:ext cx="5985543" cy="19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6646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HB3 Compensatory Education - Eco Dis/Census Tiers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Census Tiers are mapped during TSDS Fall PEIMS files based on the Student Census Block Group and respective year TEA Census Block Tier Mapping file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This is </a:t>
            </a:r>
            <a:r>
              <a:rPr lang="en" b="1" dirty="0"/>
              <a:t>preliminary for 2025</a:t>
            </a:r>
            <a:r>
              <a:rPr lang="en" dirty="0"/>
              <a:t>, as after Fall PEIMS counts are reviewed and reconciled will a new and rebalanced SCE tier to Census Block Group Code spreadsheet be provided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/>
              <a:t>NOTE: Funding may change</a:t>
            </a:r>
            <a:r>
              <a:rPr lang="en" dirty="0"/>
              <a:t> - TEA’s updated file is expected in end of March/early April.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ODS will reload everyone's data with new reports </a:t>
            </a:r>
            <a:endParaRPr dirty="0"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695325"/>
            <a:ext cx="5534075" cy="2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State Compensatory Education (SCE) Longitudinal Report  </a:t>
            </a:r>
            <a:br>
              <a:rPr lang="en" b="1" dirty="0"/>
            </a:br>
            <a:r>
              <a:rPr lang="en" b="1" dirty="0"/>
              <a:t> </a:t>
            </a:r>
            <a:r>
              <a:rPr lang="en" sz="1800" dirty="0"/>
              <a:t>New report in 2023-2024</a:t>
            </a:r>
            <a:endParaRPr sz="1800" dirty="0"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CAB8DF-E5DE-11EF-C5F8-44C24107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4" t="12933" r="1544"/>
          <a:stretch/>
        </p:blipFill>
        <p:spPr>
          <a:xfrm>
            <a:off x="1419922" y="1311899"/>
            <a:ext cx="7315200" cy="31279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ADA - Refined, Flex Attend, SPED Mainstrm, Bil, Early Ed, PEG, Res Facility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Compiles individual student custom ADA reports by funding area into a singled report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 ADA reports are also available in Student - Average Daily Attendance (ADA) Reports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report is able to filter on year, campus, instructional tracks, and focus list using the drop downs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also show number of students by using the Toggle Student Count button - numbers will show in red</a:t>
            </a: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00" y="2998875"/>
            <a:ext cx="5097975" cy="21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HB3 Student Count - Dyslexia Services Report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/>
              <a:t>Summer PEIMS data is required </a:t>
            </a:r>
            <a:r>
              <a:rPr lang="en" dirty="0"/>
              <a:t>that includes Dyslexia Services Code reporting (</a:t>
            </a:r>
            <a:r>
              <a:rPr lang="en" dirty="0">
                <a:solidFill>
                  <a:srgbClr val="FF0000"/>
                </a:solidFill>
              </a:rPr>
              <a:t>current  year issue – data not flowing yet to TEA IODS</a:t>
            </a:r>
            <a:r>
              <a:rPr lang="en" dirty="0"/>
              <a:t>)  Reported on the Student Ed Org Association entity as DyslexiaServices </a:t>
            </a:r>
            <a:r>
              <a:rPr lang="en-US" dirty="0">
                <a:hlinkClick r:id="rId3"/>
              </a:rPr>
              <a:t>https://tealprod.tea.state.tx.us/TWEDSAPI/23/0/0/DataComponents/DataElements/List/8415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Counts include unduplicated Student count as students may report more than one Dyslexia Service Code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Use Total number for final count for HB3 funding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Can filter on year, campus, grades, and focus list using drop downs</a:t>
            </a:r>
            <a:endParaRPr dirty="0"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25" y="2500175"/>
            <a:ext cx="6117225" cy="2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Fall and Summer PEIMS files required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Compiles individual Student Custom FTE Reports for Special Education, Career and Technical Education (CTE), Career and Technology Incentive, and Pregnancy Related Services (PRS)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filter on year, campus, instructional tracks, and focus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Toggle Student Count - number will be displayed in red</a:t>
            </a: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80" y="2468050"/>
            <a:ext cx="5131196" cy="267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Special Education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Instructional setting groups by six-weeks and Refined Total per SOF template grouping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75" y="1996150"/>
            <a:ext cx="6212306" cy="23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231" name="Google Shape;231;p35"/>
          <p:cNvSpPr txBox="1">
            <a:spLocks noGrp="1"/>
          </p:cNvSpPr>
          <p:nvPr>
            <p:ph type="body" idx="1"/>
          </p:nvPr>
        </p:nvSpPr>
        <p:spPr>
          <a:xfrm>
            <a:off x="157025" y="847675"/>
            <a:ext cx="89871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Career and Technical Education (CTE)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Updates per HB1525 to report based upon Funding Tiers assigned to CTE Service ID by six-weeks period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CTE Incentive reporting - HB1525 deleted $50 per FTE/student allotments on students in 2 or more advanced CTE courses for 3 or more credits and continues allotment on P-Tech and New Tech students only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6600"/>
            <a:ext cx="6104876" cy="268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Student Funding Detail Reports</a:t>
            </a:r>
            <a:endParaRPr b="1"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157025" y="847675"/>
            <a:ext cx="89871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Pregnancy Related Services (PRS)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Reports by instructional tracks by six-weeks periods</a:t>
            </a:r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38" y="1839313"/>
            <a:ext cx="77628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CCMR Outcomes Bonus</a:t>
            </a:r>
            <a:endParaRPr b="1"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Reporting to assist with </a:t>
            </a:r>
            <a:r>
              <a:rPr lang="en" b="1" dirty="0"/>
              <a:t>estimating </a:t>
            </a:r>
            <a:r>
              <a:rPr lang="en" dirty="0"/>
              <a:t>the College, Career, Military Readiness (CCMR) Outcomes Bonus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2 year data lag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2023 graduates will be reflected on the 2024-2025 SOF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Military will come back for 2023 graduates, not for prior years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Potential Higher Ed Enrolled - </a:t>
            </a:r>
            <a:r>
              <a:rPr lang="en" b="1" dirty="0"/>
              <a:t>estimate, </a:t>
            </a:r>
            <a:r>
              <a:rPr lang="en" dirty="0"/>
              <a:t>may have a variance when final report from TEA is released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Districts can upload TEA preliminary &amp; final rosters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Data Sources - TEAL - CCMR Outcomes Bonus Files</a:t>
            </a:r>
            <a:endParaRPr dirty="0"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575" y="710325"/>
            <a:ext cx="3958225" cy="3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/>
          <p:nvPr/>
        </p:nvSpPr>
        <p:spPr>
          <a:xfrm>
            <a:off x="6630925" y="2078725"/>
            <a:ext cx="731400" cy="16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00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Getting Started - OnDataSuite Knowledge Base (KB)</a:t>
            </a:r>
            <a:endParaRPr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https://kb.ondatasuite.com/</a:t>
            </a:r>
            <a:r>
              <a:rPr lang="en" dirty="0"/>
              <a:t> or by clicking on Help from your OnDataSuite screen in the top right corner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Training presentation availble under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/>
              <a:t>Zoom Training Agendas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1725" y="1543938"/>
            <a:ext cx="34290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46" y="2982214"/>
            <a:ext cx="2654175" cy="13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AB32AB-723D-C7D5-F461-CEF98B0D82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76" t="9973" b="7785"/>
          <a:stretch/>
        </p:blipFill>
        <p:spPr>
          <a:xfrm>
            <a:off x="3356966" y="2171685"/>
            <a:ext cx="4775990" cy="22935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CCMR Outcomes Bonus</a:t>
            </a:r>
            <a:endParaRPr b="1"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246447" y="1017725"/>
            <a:ext cx="870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HB3 Outcome Bonus (CCMR) Graduate Funding Estimate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b="1" dirty="0"/>
              <a:t>Estimate </a:t>
            </a:r>
            <a:r>
              <a:rPr lang="en" sz="1200" dirty="0"/>
              <a:t>of annual graduates potentially meeting CCMR Outcome Bonus requirements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Added estimated Allotment Funding data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D965F0-F123-C58E-982D-09B4384D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9" t="24908" r="1407" b="5358"/>
          <a:stretch/>
        </p:blipFill>
        <p:spPr>
          <a:xfrm>
            <a:off x="128700" y="1897397"/>
            <a:ext cx="8703600" cy="260195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Comptroller Property Reports</a:t>
            </a:r>
            <a:endParaRPr b="1"/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OnDataSuite will utilize reports once published by the State Comptroller’s office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Helpful report if district is located in more than one county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Each year is combined into a single report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Preliminary report will be available in January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Final data published in August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Report will show either Prelim or Final on Property Value Summary</a:t>
            </a:r>
            <a:endParaRPr dirty="0"/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100" y="1017725"/>
            <a:ext cx="3473404" cy="33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/>
          <p:nvPr/>
        </p:nvSpPr>
        <p:spPr>
          <a:xfrm>
            <a:off x="6463275" y="2595463"/>
            <a:ext cx="731400" cy="16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Comptroller Property Reports</a:t>
            </a:r>
            <a:endParaRPr b="1"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63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run reports by Property Type Summary or by Property Value Summary</a:t>
            </a:r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95100"/>
            <a:ext cx="4572001" cy="217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5500" y="2545475"/>
            <a:ext cx="6189524" cy="23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Don’t Forget!!!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Support and Training - OnDataSuite Knowledge Base</a:t>
            </a:r>
            <a:endParaRPr b="1"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https://kb.ondatasuite.com/</a:t>
            </a:r>
            <a:r>
              <a:rPr lang="en" dirty="0"/>
              <a:t> or by clicking on Help from your OnDataSuite screen in the top right corner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Recording of this session will post  </a:t>
            </a:r>
            <a:r>
              <a:rPr lang="en-US" dirty="0">
                <a:hlinkClick r:id="rId4"/>
              </a:rPr>
              <a:t>https://999001.esc3.net/support/training/webinars</a:t>
            </a:r>
            <a:r>
              <a:rPr lang="en-US" dirty="0"/>
              <a:t> and link to session documentation for sharing or reviewing.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762113"/>
            <a:ext cx="34290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Questions</a:t>
            </a:r>
            <a:endParaRPr b="1"/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/>
              <a:t>Thank you! 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309" name="Google Shape;3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OnDataSuite Knowledge Base</a:t>
            </a:r>
            <a:endParaRPr b="1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699" y="1130172"/>
            <a:ext cx="402984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1800" dirty="0"/>
              <a:t>Select Zoom Training Agendas</a:t>
            </a:r>
            <a:endParaRPr lang="en" dirty="0"/>
          </a:p>
          <a:p>
            <a:pPr lvl="1" indent="-342900">
              <a:buSzPts val="1800"/>
              <a:buChar char="●"/>
            </a:pPr>
            <a:r>
              <a:rPr lang="en" dirty="0"/>
              <a:t>Select Finance</a:t>
            </a:r>
            <a:endParaRPr dirty="0"/>
          </a:p>
          <a:p>
            <a:pPr lvl="2" indent="-342900">
              <a:buSzPts val="1800"/>
              <a:buChar char="●"/>
            </a:pPr>
            <a:r>
              <a:rPr lang="en" dirty="0"/>
              <a:t>Select Summary of Finance (SOF) Student Data Reporting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38928"/>
            <a:ext cx="50006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88EDC3-19E3-F44A-02DF-2528D304BF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08" t="9708" b="6168"/>
          <a:stretch/>
        </p:blipFill>
        <p:spPr>
          <a:xfrm>
            <a:off x="5062654" y="1077967"/>
            <a:ext cx="3769646" cy="27219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Changed in Data Reporting for 24-25?</a:t>
            </a:r>
            <a:endParaRPr b="1"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 24-25: XML file loads from  your Student Information System (SIS) and Enterprise Resource Planning (ERP/Business &amp; HR side) PEIMS Files into ODS</a:t>
            </a:r>
            <a:r>
              <a:rPr lang="en-US" dirty="0"/>
              <a:t> (&gt;&gt;File Center – Data Sources – TSDS XML or CSV – PEIMS)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Prior year Final Files for Fall and Summer PEIMS are crucial to longitudinal reporting in Finance.   Reference KB </a:t>
            </a:r>
            <a:r>
              <a:rPr lang="en-US" dirty="0">
                <a:hlinkClick r:id="rId3"/>
              </a:rPr>
              <a:t>Loading TSDS - PEIMS - District Level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24-25 data reported in Ed-Fi API data flow to TEA at a more granular level. </a:t>
            </a:r>
            <a:br>
              <a:rPr lang="en-US" dirty="0"/>
            </a:br>
            <a:r>
              <a:rPr lang="en-US" dirty="0"/>
              <a:t>ODS pulls the data from TEA now instead of files being loaded.  Reference KB </a:t>
            </a:r>
            <a:r>
              <a:rPr lang="en-US" dirty="0">
                <a:hlinkClick r:id="rId4"/>
              </a:rPr>
              <a:t>What data is flowing from the TEA IODS into OnDataSuite?</a:t>
            </a:r>
            <a:endParaRPr dirty="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17" y="4570800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EE7A40-9CAE-2B63-6200-077AED268F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5" t="11700" b="3385"/>
          <a:stretch/>
        </p:blipFill>
        <p:spPr>
          <a:xfrm>
            <a:off x="105656" y="929269"/>
            <a:ext cx="9038343" cy="36415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807C8E10-762E-B782-34DF-DCA6AC2AA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>
            <a:extLst>
              <a:ext uri="{FF2B5EF4-FFF2-40B4-BE49-F238E27FC236}">
                <a16:creationId xmlns:a16="http://schemas.microsoft.com/office/drawing/2014/main" id="{4CB4B6BE-F839-5F3E-A607-8EE7E5FCF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Getting Started – Ed-Fi Transition Current Impact</a:t>
            </a:r>
            <a:endParaRPr b="1" dirty="0"/>
          </a:p>
        </p:txBody>
      </p:sp>
      <p:sp>
        <p:nvSpPr>
          <p:cNvPr id="112" name="Google Shape;112;p20">
            <a:extLst>
              <a:ext uri="{FF2B5EF4-FFF2-40B4-BE49-F238E27FC236}">
                <a16:creationId xmlns:a16="http://schemas.microsoft.com/office/drawing/2014/main" id="{30B37B14-A795-49B4-73B0-C2EB3FD9D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24-25 Summer Attendance Reporting Summary of Finance Impact References</a:t>
            </a:r>
            <a:endParaRPr dirty="0"/>
          </a:p>
        </p:txBody>
      </p:sp>
      <p:pic>
        <p:nvPicPr>
          <p:cNvPr id="113" name="Google Shape;113;p20">
            <a:extLst>
              <a:ext uri="{FF2B5EF4-FFF2-40B4-BE49-F238E27FC236}">
                <a16:creationId xmlns:a16="http://schemas.microsoft.com/office/drawing/2014/main" id="{96EB462B-D586-D141-0054-791F263F911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1B4908-7D8F-B5AA-A3E4-0B5AEB95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32" t="13875" b="4751"/>
          <a:stretch/>
        </p:blipFill>
        <p:spPr>
          <a:xfrm>
            <a:off x="204889" y="1637762"/>
            <a:ext cx="6006790" cy="30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Data is needed for SOF Reporting</a:t>
            </a:r>
            <a:endParaRPr b="1"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Reports needed for Summary of Finance (SOF) student data reports based upon HB3 and HB1525 funding requirements are based primarily on </a:t>
            </a:r>
            <a:r>
              <a:rPr lang="en" sz="1400" b="1" dirty="0"/>
              <a:t>Fall </a:t>
            </a:r>
            <a:r>
              <a:rPr lang="en" sz="1400" dirty="0"/>
              <a:t>and </a:t>
            </a:r>
            <a:r>
              <a:rPr lang="en" sz="1400" b="1" dirty="0"/>
              <a:t>Summer TSDS PEIMS</a:t>
            </a:r>
            <a:r>
              <a:rPr lang="en" sz="1400" dirty="0"/>
              <a:t> </a:t>
            </a:r>
            <a:r>
              <a:rPr lang="en-US" sz="1400" dirty="0"/>
              <a:t>.   With the move to Ed-Fi the impact on what data is required is outlined in KB </a:t>
            </a:r>
            <a:r>
              <a:rPr lang="en-US" sz="1400" dirty="0">
                <a:hlinkClick r:id="rId3"/>
              </a:rPr>
              <a:t>What data is needed for SOF Reports to populate current year?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C9EBF9-1F75-6FF0-59B3-2DB296390D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32" t="11171" b="2546"/>
          <a:stretch/>
        </p:blipFill>
        <p:spPr>
          <a:xfrm>
            <a:off x="1825501" y="1886503"/>
            <a:ext cx="4352276" cy="3058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8245-C55E-B1FA-7826-3C45D677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Summer PEIMS Ed-Fi Common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12B7F-10C5-352B-C863-63B46A6CC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SIS Vendors may not be flowing all Summer Attendance Entities  </a:t>
            </a:r>
          </a:p>
          <a:p>
            <a:r>
              <a:rPr lang="en-US" dirty="0"/>
              <a:t>SIS reports are not matching OnDataSuite reports  - reference KB </a:t>
            </a:r>
            <a:r>
              <a:rPr lang="en-US" dirty="0">
                <a:hlinkClick r:id="rId2"/>
              </a:rPr>
              <a:t>Why are ADA/FTE/Attendance calculations different..?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EEC64D-D0B1-D9F3-2D3B-71FE7EDB1B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5" t="12430" b="3162"/>
          <a:stretch/>
        </p:blipFill>
        <p:spPr>
          <a:xfrm>
            <a:off x="1753833" y="2185640"/>
            <a:ext cx="4438810" cy="274021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2C79B4E-9312-80D1-69BF-379A796645B0}"/>
              </a:ext>
            </a:extLst>
          </p:cNvPr>
          <p:cNvSpPr/>
          <p:nvPr/>
        </p:nvSpPr>
        <p:spPr>
          <a:xfrm>
            <a:off x="4118517" y="3555745"/>
            <a:ext cx="237893" cy="1092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52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1878</Words>
  <Application>Microsoft Office PowerPoint</Application>
  <PresentationFormat>On-screen Show (16:9)</PresentationFormat>
  <Paragraphs>158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ODS Summary of Finance Report Overview</vt:lpstr>
      <vt:lpstr>Today’s Workshop</vt:lpstr>
      <vt:lpstr>Getting Started - OnDataSuite Knowledge Base (KB)</vt:lpstr>
      <vt:lpstr>OnDataSuite Knowledge Base</vt:lpstr>
      <vt:lpstr>What Changed in Data Reporting for 24-25?</vt:lpstr>
      <vt:lpstr>PowerPoint Presentation</vt:lpstr>
      <vt:lpstr>Getting Started – Ed-Fi Transition Current Impact</vt:lpstr>
      <vt:lpstr>What Data is needed for SOF Reporting</vt:lpstr>
      <vt:lpstr>Summer PEIMS Ed-Fi Common Issues</vt:lpstr>
      <vt:lpstr>Summer PEIMS Ed-Fi Common Issues</vt:lpstr>
      <vt:lpstr>Summer PEIMS Ed-Fi Common Issues</vt:lpstr>
      <vt:lpstr>Summer PEIMS Ed-Fi Common Issues</vt:lpstr>
      <vt:lpstr>OnDataSuite Finance- Reports and Data Generated </vt:lpstr>
      <vt:lpstr>OnDataSuite Summary of Finance (SOF) Reports</vt:lpstr>
      <vt:lpstr>Summary of Finance (SOF) Access and Templates</vt:lpstr>
      <vt:lpstr>Summary of Finance – Student Data Summary</vt:lpstr>
      <vt:lpstr>Finance Reporting Period Override</vt:lpstr>
      <vt:lpstr>Summary of Finance – Student Data Summary</vt:lpstr>
      <vt:lpstr>Funding Detail Reports</vt:lpstr>
      <vt:lpstr>Student Funding Detail Reports</vt:lpstr>
      <vt:lpstr>Student Funding Detail Reports</vt:lpstr>
      <vt:lpstr>State Compensatory Education (SCE) Longitudinal Report    New report in 2023-2024</vt:lpstr>
      <vt:lpstr>Student Funding Detail Reports</vt:lpstr>
      <vt:lpstr>Student Funding Detail Reports</vt:lpstr>
      <vt:lpstr>Student Funding Detail Reports</vt:lpstr>
      <vt:lpstr>Student Funding Detail Reports</vt:lpstr>
      <vt:lpstr>Student Funding Detail Reports</vt:lpstr>
      <vt:lpstr>Student Funding Detail Reports</vt:lpstr>
      <vt:lpstr>CCMR Outcomes Bonus</vt:lpstr>
      <vt:lpstr>CCMR Outcomes Bonus</vt:lpstr>
      <vt:lpstr>Comptroller Property Reports</vt:lpstr>
      <vt:lpstr>Comptroller Property Reports</vt:lpstr>
      <vt:lpstr>Don’t Forget!!! Support and Training - OnDataSuite Knowledge Base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Judi Sparks</cp:lastModifiedBy>
  <cp:revision>14</cp:revision>
  <dcterms:modified xsi:type="dcterms:W3CDTF">2025-03-27T16:14:02Z</dcterms:modified>
</cp:coreProperties>
</file>