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8" r:id="rId3"/>
    <p:sldId id="259" r:id="rId4"/>
    <p:sldId id="281" r:id="rId5"/>
    <p:sldId id="284" r:id="rId6"/>
    <p:sldId id="285" r:id="rId7"/>
    <p:sldId id="286" r:id="rId8"/>
    <p:sldId id="289" r:id="rId9"/>
    <p:sldId id="290" r:id="rId10"/>
    <p:sldId id="288" r:id="rId11"/>
    <p:sldId id="287" r:id="rId12"/>
    <p:sldId id="264" r:id="rId13"/>
    <p:sldId id="291" r:id="rId14"/>
    <p:sldId id="266" r:id="rId15"/>
    <p:sldId id="267" r:id="rId16"/>
    <p:sldId id="278" r:id="rId17"/>
    <p:sldId id="292" r:id="rId18"/>
    <p:sldId id="293" r:id="rId19"/>
    <p:sldId id="279" r:id="rId20"/>
    <p:sldId id="295" r:id="rId21"/>
    <p:sldId id="294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7bd4db2f5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87bd4db2f5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1370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7bd4db2f5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87bd4db2f5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7618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87bd4db2f5_0_9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87bd4db2f5_0_9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87bd4db2f5_0_9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87bd4db2f5_0_9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9166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87bd4db2f5_0_10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87bd4db2f5_0_10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87bd4db2f5_0_10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87bd4db2f5_0_10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87bd4db2f5_0_1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87bd4db2f5_0_1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87bd4db2f5_0_9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87bd4db2f5_0_9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82120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87bd4db2f5_0_9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87bd4db2f5_0_9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0854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87bd4db2f5_0_1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87bd4db2f5_0_1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87bd4db2f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87bd4db2f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87bd4db2f5_0_1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87bd4db2f5_0_1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80696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87bd4db2f5_0_1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87bd4db2f5_0_1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7842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7bd4db2f5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87bd4db2f5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7bd4db2f5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87bd4db2f5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7738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7bd4db2f5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87bd4db2f5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1657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7bd4db2f5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87bd4db2f5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1310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7bd4db2f5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87bd4db2f5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7461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7bd4db2f5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87bd4db2f5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0444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7bd4db2f5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87bd4db2f5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6050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kb.ondatasuite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hyperlink" Target="https://kb.ondatasuite.com/knowledge-base/go-live-2024-2025-statu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kb.ondatasuite.com/knowledge-base/financ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b.ondatasuite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b.ondatasuite.com/knowledge-base/what-files-are-needed-for-the-hb3-funding-reports-to-populate-for-current-yea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xasstudentdatasystem.org/tsds/about/data-collection-documentati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hyperlink" Target="https://tealprod.tea.state.tx.us/TWEDSAPI/23/0/0/ChangeLog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ealprod.tea.state.tx.us/TWEDSAPI/23/0/0/DataComponents/Entity/List/193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hyperlink" Target="https://tealprod.tea.state.tx.us/TWEDSAPI/23/0/0/DataComponents/Entity/List/193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alprod.tea.state.tx.us/TWEDSAPI/23/0/0/DataComponents/CategoryDomainEntityRelation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688" y="1820700"/>
            <a:ext cx="8520600" cy="150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Finance Overview </a:t>
            </a:r>
            <a:endParaRPr b="1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5617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September 17, 2024</a:t>
            </a:r>
            <a:endParaRPr dirty="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6850" y="243200"/>
            <a:ext cx="6270287" cy="121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ODS 24-25 Finance related reporting status (</a:t>
            </a:r>
            <a:r>
              <a:rPr lang="en-US" sz="2000" b="1" i="1" dirty="0"/>
              <a:t>How Do I Know?)</a:t>
            </a: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0263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How to identify latest Ed-Fi “promoted” data</a:t>
            </a:r>
            <a:endParaRPr lang="en-US" sz="1200" dirty="0">
              <a:solidFill>
                <a:schemeClr val="tx1"/>
              </a:solidFill>
            </a:endParaRPr>
          </a:p>
          <a:p>
            <a:pPr marL="285750" indent="-285750"/>
            <a:r>
              <a:rPr lang="en-US" sz="1200" dirty="0">
                <a:solidFill>
                  <a:schemeClr val="tx1"/>
                </a:solidFill>
              </a:rPr>
              <a:t>File Center _ TSDS Ed-Fi _</a:t>
            </a:r>
            <a:r>
              <a:rPr lang="en-US" sz="1200" i="1" dirty="0" err="1">
                <a:solidFill>
                  <a:schemeClr val="tx1"/>
                </a:solidFill>
              </a:rPr>
              <a:t>API_Summer</a:t>
            </a:r>
            <a:r>
              <a:rPr lang="en-US" sz="1200" i="1" dirty="0">
                <a:solidFill>
                  <a:schemeClr val="tx1"/>
                </a:solidFill>
              </a:rPr>
              <a:t> Info Ex: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F54921-24E6-7765-8243-2AA2E4AB3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636" y="1856301"/>
            <a:ext cx="5871411" cy="271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88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Resources for ODS Finance Reporting</a:t>
            </a:r>
            <a:endParaRPr lang="en-US" sz="2000" b="1" i="1" dirty="0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indent="0">
              <a:buNone/>
            </a:pPr>
            <a:r>
              <a:rPr lang="en-US" i="1" dirty="0"/>
              <a:t>Best Practices: </a:t>
            </a:r>
          </a:p>
          <a:p>
            <a:pPr marL="0" indent="0">
              <a:buNone/>
            </a:pPr>
            <a:endParaRPr lang="en-US" i="1" dirty="0"/>
          </a:p>
          <a:p>
            <a:pPr marL="342900">
              <a:buFont typeface="+mj-lt"/>
              <a:buAutoNum type="arabicPeriod"/>
            </a:pPr>
            <a:r>
              <a:rPr lang="en-US" i="1" dirty="0"/>
              <a:t>Communicate/Collaborate with your ODS Administrator/PEIMS Coordinator/Vendor Coordinator.</a:t>
            </a:r>
          </a:p>
          <a:p>
            <a:pPr marL="342900">
              <a:buFont typeface="+mj-lt"/>
              <a:buAutoNum type="arabicPeriod"/>
            </a:pPr>
            <a:endParaRPr lang="en-US" i="1" dirty="0"/>
          </a:p>
          <a:p>
            <a:pPr marL="342900">
              <a:buFont typeface="+mj-lt"/>
              <a:buAutoNum type="arabicPeriod"/>
            </a:pPr>
            <a:r>
              <a:rPr lang="en-US" i="1" dirty="0"/>
              <a:t>Utilize the OnDataSuite Knowledge Base</a:t>
            </a:r>
          </a:p>
          <a:p>
            <a:pPr marL="800100" lvl="1"/>
            <a:r>
              <a:rPr lang="en-US" i="1" dirty="0"/>
              <a:t>Utilize the Tools Menu / Report Notes/Info on each report</a:t>
            </a:r>
          </a:p>
          <a:p>
            <a:pPr marL="800100" lvl="1"/>
            <a:endParaRPr lang="en-US" i="1" dirty="0"/>
          </a:p>
          <a:p>
            <a:pPr marL="342900">
              <a:buFont typeface="+mj-lt"/>
              <a:buAutoNum type="arabicPeriod"/>
            </a:pPr>
            <a:r>
              <a:rPr lang="en-US" i="1" dirty="0"/>
              <a:t>Search the OnDataSuite Knowledge Base for assistance - </a:t>
            </a:r>
            <a:r>
              <a:rPr lang="en-US" i="1" dirty="0">
                <a:hlinkClick r:id="rId3"/>
              </a:rPr>
              <a:t>https://kb.ondatasuite.com/</a:t>
            </a:r>
            <a:endParaRPr lang="en-US" i="1" dirty="0"/>
          </a:p>
          <a:p>
            <a:pPr marL="482600" lvl="1" indent="0">
              <a:buNone/>
            </a:pPr>
            <a:r>
              <a:rPr lang="en-US" i="1" dirty="0"/>
              <a:t>Specifically follow the </a:t>
            </a:r>
            <a:r>
              <a:rPr lang="en-US" i="1" dirty="0">
                <a:hlinkClick r:id="rId4"/>
              </a:rPr>
              <a:t>Go Live2024-2025 Status </a:t>
            </a:r>
            <a:r>
              <a:rPr lang="en-US" i="1" dirty="0"/>
              <a:t>updates </a:t>
            </a:r>
          </a:p>
          <a:p>
            <a:pPr marL="342900">
              <a:buFont typeface="+mj-lt"/>
              <a:buAutoNum type="arabicPeriod"/>
            </a:pPr>
            <a:endParaRPr lang="en-US" i="1" dirty="0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3141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Resources for ODS Finance Reporting</a:t>
            </a:r>
            <a:endParaRPr sz="2000" b="1" dirty="0"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6189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Components of Finance reporting in OnDataSuite: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D83C66-2F81-5038-96F8-6C8E674EA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85" y="1455039"/>
            <a:ext cx="7686388" cy="291746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Resources for ODS Finance Reporting</a:t>
            </a:r>
            <a:endParaRPr sz="2000" b="1" dirty="0"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6189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Summary of OnDataSuite </a:t>
            </a:r>
            <a:r>
              <a:rPr lang="en-US" dirty="0">
                <a:hlinkClick r:id="rId3"/>
              </a:rPr>
              <a:t>Finance Custom Report Menu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45C44-B6CE-ED25-9FA1-D9F1D17742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312" y="1643169"/>
            <a:ext cx="4915643" cy="299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04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Example for Fall PEIMS Review: Budget Revenues By Fund &amp; Object</a:t>
            </a:r>
            <a:endParaRPr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62CCCE-EB85-47B4-ADA3-45E85C862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87" y="951955"/>
            <a:ext cx="7775837" cy="351638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756100" cy="634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Example for Fall PEIMS Review: Budget Expenditures By Function &amp; Object Class Code</a:t>
            </a:r>
            <a:endParaRPr sz="1800" b="1" dirty="0"/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67808"/>
            <a:ext cx="9144002" cy="280788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>
            <a:off x="311700" y="4125775"/>
            <a:ext cx="85206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400" dirty="0">
                <a:solidFill>
                  <a:srgbClr val="0070C0"/>
                </a:solidFill>
              </a:rPr>
              <a:t>Blue Hyperlinks </a:t>
            </a:r>
            <a:r>
              <a:rPr lang="en" sz="1400" dirty="0"/>
              <a:t>will open up details on what makes up those amounts!</a:t>
            </a:r>
            <a:endParaRPr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Create Your Own Reports to Verify Data</a:t>
            </a:r>
            <a:endParaRPr b="1"/>
          </a:p>
        </p:txBody>
      </p:sp>
      <p:sp>
        <p:nvSpPr>
          <p:cNvPr id="212" name="Google Shape;212;p35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4539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Finance Report Center (Ad-Hoc Reporting)</a:t>
            </a:r>
            <a:endParaRPr b="1"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Create reports for Budget-Fall data and Actual - Mid-Year data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Add Charts!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Filter Data!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Bookmark and Share Data!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Export to Excel!</a:t>
            </a:r>
            <a:endParaRPr dirty="0"/>
          </a:p>
        </p:txBody>
      </p:sp>
      <p:pic>
        <p:nvPicPr>
          <p:cNvPr id="213" name="Google Shape;21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8517" y="1906725"/>
            <a:ext cx="2156350" cy="269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Resources for 24-25 ONLY -  XML Review</a:t>
            </a:r>
            <a:endParaRPr sz="2000" b="1" dirty="0"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6189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your Vendor allows a 24-25 XML file to be created, ODS accepts it and provides a limited comparison view to 24-25 Ed-Fi Promoted Data: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74C943-628D-C52E-FD2A-D8A10D8E3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85" y="1890357"/>
            <a:ext cx="7409127" cy="181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70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Resources for ODS Finance Reporting – 24-25 ONLY XML </a:t>
            </a:r>
            <a:r>
              <a:rPr lang="en-US" sz="2000" b="1" dirty="0" err="1"/>
              <a:t>Comparision</a:t>
            </a:r>
            <a:endParaRPr sz="2000" b="1" dirty="0"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6189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The XML Comparison Report requires both Fall PEIMS Staff and Finance data in the Ed-Fi Promoted Data AND in the XML file loaded: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3D786E-5910-429C-065F-F579D9107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27" y="1812796"/>
            <a:ext cx="7044751" cy="234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23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ODS HELP Resources</a:t>
            </a:r>
            <a:endParaRPr b="1" dirty="0"/>
          </a:p>
        </p:txBody>
      </p:sp>
      <p:sp>
        <p:nvSpPr>
          <p:cNvPr id="220" name="Google Shape;220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Utilize the Help Center Resource! </a:t>
            </a:r>
            <a:endParaRPr sz="1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dirty="0"/>
              <a:t>Found in upper right-hand corner of the screen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221" name="Google Shape;22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0BB74E-3344-8E1A-963C-A6BEA08D5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11" y="1869073"/>
            <a:ext cx="7961468" cy="249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8C908C-E4E9-A293-36E6-F66D45463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61" y="2118128"/>
            <a:ext cx="5307645" cy="24826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Agenda</a:t>
            </a:r>
            <a:endParaRPr b="1" dirty="0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OnDataSuite (ODS) Introduction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24-25 : TSDS Finance Reporting - What is </a:t>
            </a:r>
            <a:r>
              <a:rPr lang="en-US" dirty="0">
                <a:solidFill>
                  <a:srgbClr val="FF0000"/>
                </a:solidFill>
              </a:rPr>
              <a:t>Changing</a:t>
            </a:r>
            <a:r>
              <a:rPr lang="en-US" dirty="0"/>
              <a:t> and What is Not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ODS 24-25 Finance related reporting status (</a:t>
            </a:r>
            <a:r>
              <a:rPr lang="en-US" i="1" dirty="0"/>
              <a:t>How Do I Know?)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Resources for ODS Finance</a:t>
            </a:r>
            <a:endParaRPr dirty="0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Upcoming Finance Sessions</a:t>
            </a:r>
            <a:endParaRPr b="1" dirty="0"/>
          </a:p>
        </p:txBody>
      </p:sp>
      <p:sp>
        <p:nvSpPr>
          <p:cNvPr id="220" name="Google Shape;220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2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Additional deep dives into specific Finance area reporting are scheduled.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 the Training – Webinars  (Future search for Finance) to identify sessions.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221" name="Google Shape;22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792A98-ED22-CD09-D2B3-A9014DEC0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64" y="1998087"/>
            <a:ext cx="4874508" cy="229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58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Q&amp;A / Follow-Up</a:t>
            </a:r>
            <a:endParaRPr b="1" dirty="0"/>
          </a:p>
        </p:txBody>
      </p:sp>
      <p:sp>
        <p:nvSpPr>
          <p:cNvPr id="220" name="Google Shape;220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thank you for your time today and appreciate your feedback.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Utilize the ODS Ticket System for on-going follow-up/questions/issues/requests! 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221" name="Google Shape;22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6F23EE-B978-ED2E-719B-581F7D5E0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58" y="2431218"/>
            <a:ext cx="7635142" cy="23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32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OnDataSuite(ODS) Introduction</a:t>
            </a:r>
            <a:endParaRPr b="1" dirty="0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Documentation References: </a:t>
            </a:r>
            <a:r>
              <a:rPr lang="en-US" dirty="0">
                <a:hlinkClick r:id="rId3"/>
              </a:rPr>
              <a:t>https://kb.ondatasuite.com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F726B8-D21C-E2F7-3001-31E8508F4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363" y="1732536"/>
            <a:ext cx="4175409" cy="29936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2</a:t>
            </a:r>
            <a:r>
              <a:rPr lang="en-US" sz="2000" b="1" dirty="0"/>
              <a:t>4-25 : TSDS Finance Reporting - What is </a:t>
            </a:r>
            <a:r>
              <a:rPr lang="en-US" sz="2000" b="1" dirty="0">
                <a:solidFill>
                  <a:srgbClr val="FF0000"/>
                </a:solidFill>
              </a:rPr>
              <a:t>Changing</a:t>
            </a:r>
            <a:r>
              <a:rPr lang="en-US" sz="2000" b="1" dirty="0"/>
              <a:t> and What is Not</a:t>
            </a: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 – Where does TSDS PEIMS data come from that impacts Finance reporting? </a:t>
            </a:r>
          </a:p>
          <a:p>
            <a:pPr marL="742950" lvl="1" indent="-285750"/>
            <a:r>
              <a:rPr lang="en-US" b="1" dirty="0"/>
              <a:t>Fall PEIMS</a:t>
            </a:r>
            <a:r>
              <a:rPr lang="en-US" dirty="0"/>
              <a:t>:   Budget, Staff, Student and Prior Year Leaver </a:t>
            </a:r>
          </a:p>
          <a:p>
            <a:pPr marL="742950" lvl="1" indent="-285750"/>
            <a:r>
              <a:rPr lang="en-US" b="1" dirty="0" err="1"/>
              <a:t>MidYear</a:t>
            </a:r>
            <a:r>
              <a:rPr lang="en-US" b="1" dirty="0"/>
              <a:t> PEIMS</a:t>
            </a:r>
            <a:r>
              <a:rPr lang="en-US" dirty="0"/>
              <a:t>: Actual Finance (prior year)</a:t>
            </a:r>
          </a:p>
          <a:p>
            <a:pPr marL="742950" lvl="1" indent="-285750"/>
            <a:r>
              <a:rPr lang="en-US" b="1" dirty="0"/>
              <a:t>Summer PEIMS</a:t>
            </a:r>
            <a:r>
              <a:rPr lang="en-US" dirty="0"/>
              <a:t>: Attendance (Basic and Special Programs) and Student Course Completions</a:t>
            </a:r>
          </a:p>
          <a:p>
            <a:pPr marL="742950" lvl="1" indent="-285750"/>
            <a:r>
              <a:rPr lang="en-US" b="1" dirty="0"/>
              <a:t>Extended Year PEIMS</a:t>
            </a:r>
            <a:r>
              <a:rPr lang="en-US" dirty="0"/>
              <a:t>: Attendance</a:t>
            </a:r>
          </a:p>
          <a:p>
            <a:pPr marL="0" indent="0">
              <a:buNone/>
            </a:pPr>
            <a:r>
              <a:rPr lang="en-US" dirty="0"/>
              <a:t>2 - Finance values:</a:t>
            </a:r>
          </a:p>
          <a:p>
            <a:pPr marL="742950" lvl="1" indent="-285750"/>
            <a:r>
              <a:rPr lang="en-US" dirty="0"/>
              <a:t>ADA – calculated from Summer/Extended Year PEIMS</a:t>
            </a:r>
          </a:p>
          <a:p>
            <a:pPr marL="742950" lvl="1" indent="-285750"/>
            <a:r>
              <a:rPr lang="en-US" dirty="0"/>
              <a:t>FTE – calculated from Summer/Extended Year PEIMS</a:t>
            </a:r>
          </a:p>
          <a:p>
            <a:pPr marL="742950" lvl="1" indent="-285750"/>
            <a:r>
              <a:rPr lang="en-US" dirty="0"/>
              <a:t>Compensatory Education counts – calculated from Fall PEIMS</a:t>
            </a:r>
          </a:p>
          <a:p>
            <a:pPr marL="742950" lvl="1" indent="-285750"/>
            <a:r>
              <a:rPr lang="en-US" dirty="0"/>
              <a:t>CCMR Outcome Bonus counts – calculated based upon graduate reporting in Fall/Summer PEIMS.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Reference KB for specific ODS Summary of Finance Reporting data sources: </a:t>
            </a:r>
            <a:r>
              <a:rPr lang="en-US" dirty="0">
                <a:hlinkClick r:id="rId3"/>
              </a:rPr>
              <a:t>What Files are needed for Summary of Finance Reporting</a:t>
            </a:r>
            <a:endParaRPr lang="en-US" dirty="0"/>
          </a:p>
          <a:p>
            <a:pPr marL="742950" lvl="1" indent="-285750"/>
            <a:endParaRPr lang="en-US" dirty="0"/>
          </a:p>
          <a:p>
            <a:pPr marL="0" indent="0">
              <a:buNone/>
            </a:pPr>
            <a:r>
              <a:rPr lang="en-US" dirty="0"/>
              <a:t>2 -  </a:t>
            </a:r>
            <a:r>
              <a:rPr lang="en-US" b="1" dirty="0">
                <a:solidFill>
                  <a:schemeClr val="tx1"/>
                </a:solidFill>
              </a:rPr>
              <a:t>Prior to 24-25</a:t>
            </a:r>
            <a:r>
              <a:rPr lang="en-US" dirty="0"/>
              <a:t>:  XML submissions</a:t>
            </a:r>
          </a:p>
          <a:p>
            <a:pPr marL="742950" lvl="1" indent="-285750"/>
            <a:r>
              <a:rPr lang="en-US" dirty="0"/>
              <a:t>Vendors managed and created specific extracts for each submission to meet TEA reporting requirements by TEA TSDS PEIMS Submission timelines</a:t>
            </a:r>
          </a:p>
          <a:p>
            <a:pPr marL="742950" lvl="1" indent="-285750"/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9159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2</a:t>
            </a:r>
            <a:r>
              <a:rPr lang="en-US" sz="2000" b="1" dirty="0"/>
              <a:t>4-25 : TSDS Finance Reporting - What is </a:t>
            </a:r>
            <a:r>
              <a:rPr lang="en-US" sz="2000" b="1" dirty="0">
                <a:solidFill>
                  <a:srgbClr val="FF0000"/>
                </a:solidFill>
              </a:rPr>
              <a:t>Changing</a:t>
            </a:r>
            <a:r>
              <a:rPr lang="en-US" sz="2000" b="1" dirty="0"/>
              <a:t> and What is Not</a:t>
            </a: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3 – </a:t>
            </a:r>
            <a:r>
              <a:rPr lang="en-US" b="1" dirty="0">
                <a:solidFill>
                  <a:srgbClr val="FF0000"/>
                </a:solidFill>
              </a:rPr>
              <a:t>As of 24-25: Ed-Fi API transmissions</a:t>
            </a:r>
          </a:p>
          <a:p>
            <a:pPr marL="742950" lvl="1" indent="-285750"/>
            <a:r>
              <a:rPr lang="en-US" dirty="0">
                <a:solidFill>
                  <a:schemeClr val="tx1"/>
                </a:solidFill>
              </a:rPr>
              <a:t>Vendors submit transactional data to TEA IODS Landing Zone.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This is the data OnDataSuite is collecting and “</a:t>
            </a:r>
            <a:r>
              <a:rPr lang="en-US" b="1" dirty="0">
                <a:solidFill>
                  <a:schemeClr val="tx1"/>
                </a:solidFill>
              </a:rPr>
              <a:t>promoting</a:t>
            </a:r>
            <a:r>
              <a:rPr lang="en-US" dirty="0">
                <a:solidFill>
                  <a:schemeClr val="tx1"/>
                </a:solidFill>
              </a:rPr>
              <a:t>” on a nightly schedule. </a:t>
            </a:r>
          </a:p>
          <a:p>
            <a:pPr marL="742950" lvl="1" indent="-285750"/>
            <a:r>
              <a:rPr lang="en-US" dirty="0">
                <a:solidFill>
                  <a:schemeClr val="tx1"/>
                </a:solidFill>
              </a:rPr>
              <a:t>Your LEA initiates a promotion process with TEA by submission on the data – this is not an automatic process in TSDS.  </a:t>
            </a:r>
          </a:p>
          <a:p>
            <a:pPr marL="742950" lvl="1" indent="-285750"/>
            <a:r>
              <a:rPr lang="en-US" i="1" dirty="0">
                <a:solidFill>
                  <a:schemeClr val="tx1"/>
                </a:solidFill>
              </a:rPr>
              <a:t>*Note-  “Promotion logic” was the vendor process in creating prior XML submissions.</a:t>
            </a:r>
          </a:p>
          <a:p>
            <a:pPr marL="742950" lvl="1" indent="-285750"/>
            <a:endParaRPr lang="en-US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4 – What is “Promoted Data”?  </a:t>
            </a:r>
            <a:r>
              <a:rPr lang="en-US" sz="1200" i="1" dirty="0">
                <a:solidFill>
                  <a:srgbClr val="FF0000"/>
                </a:solidFill>
              </a:rPr>
              <a:t>(the prior XML files generated by your vendor)</a:t>
            </a:r>
          </a:p>
          <a:p>
            <a:pPr lvl="1"/>
            <a:r>
              <a:rPr lang="en-US" sz="1200" dirty="0"/>
              <a:t>OnDataSuite reports "</a:t>
            </a:r>
            <a:r>
              <a:rPr lang="en-US" sz="1200" b="1" dirty="0"/>
              <a:t>promoted data</a:t>
            </a:r>
            <a:r>
              <a:rPr lang="en-US" sz="1200" dirty="0"/>
              <a:t>" in dashboards, ad-hoc (report center), custom reports and Student/Staff Profiles as each nightly pull of Ed-Fi data from the TEA IODS is processed. </a:t>
            </a:r>
            <a:br>
              <a:rPr lang="en-US" sz="1200" dirty="0"/>
            </a:br>
            <a:r>
              <a:rPr lang="en-US" sz="1200" dirty="0"/>
              <a:t>With the move to Ed-Fi transactional API data feeds to TEA, there is a promotion logic process for each submission that the TEA IODS data is run through as your file is evaluated nightly. </a:t>
            </a:r>
          </a:p>
          <a:p>
            <a:pPr lvl="1"/>
            <a:r>
              <a:rPr lang="en-US" sz="1200" dirty="0"/>
              <a:t>For the latest published TEA Promotion Logic, please reference </a:t>
            </a:r>
            <a:r>
              <a:rPr lang="en-US" sz="1200" dirty="0">
                <a:hlinkClick r:id="rId3"/>
              </a:rPr>
              <a:t>https://www.texasstudentdatasystem.org/tsds/about/data-collection-documentation</a:t>
            </a:r>
            <a:endParaRPr lang="en-US" sz="1200" dirty="0"/>
          </a:p>
          <a:p>
            <a:pPr lvl="1"/>
            <a:r>
              <a:rPr lang="en-US" sz="1200" dirty="0"/>
              <a:t>As of 9/10/2024, we are awaiting 24-25 Promotion Logic updates and are working continuously to review and implement the latest </a:t>
            </a:r>
            <a:r>
              <a:rPr lang="en-US" sz="1200" dirty="0">
                <a:hlinkClick r:id="rId4"/>
              </a:rPr>
              <a:t>TWEDS changes for 24-25</a:t>
            </a:r>
            <a:r>
              <a:rPr lang="en-US" sz="1200" dirty="0"/>
              <a:t>.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815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2</a:t>
            </a:r>
            <a:r>
              <a:rPr lang="en-US" sz="2000" b="1" dirty="0"/>
              <a:t>4-25 : TSDS Finance Reporting - What is </a:t>
            </a:r>
            <a:r>
              <a:rPr lang="en-US" sz="2000" b="1" dirty="0">
                <a:solidFill>
                  <a:srgbClr val="FF0000"/>
                </a:solidFill>
              </a:rPr>
              <a:t>Changing</a:t>
            </a:r>
            <a:r>
              <a:rPr lang="en-US" sz="2000" b="1" dirty="0"/>
              <a:t> and What is Not</a:t>
            </a: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buNone/>
            </a:pPr>
            <a:r>
              <a:rPr lang="en-US" dirty="0"/>
              <a:t>5 – So this is NOT </a:t>
            </a:r>
            <a:r>
              <a:rPr lang="en-US" dirty="0">
                <a:solidFill>
                  <a:srgbClr val="FF0000"/>
                </a:solidFill>
              </a:rPr>
              <a:t>Changing. </a:t>
            </a:r>
            <a:endParaRPr lang="en-US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There is no transactional data flowing for Fall Budget and </a:t>
            </a:r>
            <a:r>
              <a:rPr lang="en-US" dirty="0" err="1">
                <a:solidFill>
                  <a:schemeClr val="tx1"/>
                </a:solidFill>
              </a:rPr>
              <a:t>MidYear</a:t>
            </a:r>
            <a:r>
              <a:rPr lang="en-US" dirty="0">
                <a:solidFill>
                  <a:schemeClr val="tx1"/>
                </a:solidFill>
              </a:rPr>
              <a:t> Actual at this time. </a:t>
            </a:r>
          </a:p>
          <a:p>
            <a:pPr marL="742950" lvl="1" indent="-285750"/>
            <a:r>
              <a:rPr lang="en-US" b="1" dirty="0">
                <a:solidFill>
                  <a:schemeClr val="tx1"/>
                </a:solidFill>
              </a:rPr>
              <a:t>Fall Budget </a:t>
            </a:r>
            <a:r>
              <a:rPr lang="en-US" dirty="0">
                <a:solidFill>
                  <a:schemeClr val="tx1"/>
                </a:solidFill>
              </a:rPr>
              <a:t>is reported the exact same detail level you have always reported.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https://tealprod.tea.state.tx.us/TWEDSAPI/23/0/0/DataComponents/Entity/List/1932</a:t>
            </a:r>
            <a:endParaRPr lang="en-US" dirty="0">
              <a:solidFill>
                <a:schemeClr val="tx1"/>
              </a:solidFill>
            </a:endParaRPr>
          </a:p>
          <a:p>
            <a:pPr marL="742950" lvl="1" indent="-285750"/>
            <a:endParaRPr lang="en-US" dirty="0">
              <a:solidFill>
                <a:schemeClr val="tx1"/>
              </a:solidFill>
            </a:endParaRPr>
          </a:p>
          <a:p>
            <a:pPr marL="742950" lvl="1" indent="-285750"/>
            <a:r>
              <a:rPr lang="en-US" b="1" dirty="0" err="1">
                <a:solidFill>
                  <a:schemeClr val="tx1"/>
                </a:solidFill>
              </a:rPr>
              <a:t>MidYear</a:t>
            </a:r>
            <a:r>
              <a:rPr lang="en-US" b="1" dirty="0">
                <a:solidFill>
                  <a:schemeClr val="tx1"/>
                </a:solidFill>
              </a:rPr>
              <a:t> Actual </a:t>
            </a:r>
            <a:r>
              <a:rPr lang="en-US" i="1" dirty="0">
                <a:solidFill>
                  <a:schemeClr val="tx1"/>
                </a:solidFill>
              </a:rPr>
              <a:t>(now referenced as </a:t>
            </a:r>
            <a:r>
              <a:rPr lang="en-US" i="1" dirty="0" err="1">
                <a:solidFill>
                  <a:schemeClr val="tx1"/>
                </a:solidFill>
              </a:rPr>
              <a:t>PriorYearActual</a:t>
            </a:r>
            <a:r>
              <a:rPr lang="en-US" i="1" dirty="0">
                <a:solidFill>
                  <a:schemeClr val="tx1"/>
                </a:solidFill>
              </a:rPr>
              <a:t>) is reported the exact same detail level you have always reported) </a:t>
            </a:r>
            <a:r>
              <a:rPr lang="en-US" i="1" dirty="0">
                <a:solidFill>
                  <a:schemeClr val="tx1"/>
                </a:solidFill>
                <a:hlinkClick r:id="rId4"/>
              </a:rPr>
              <a:t>https://tealprod.tea.state.tx.us/TWEDSAPI/23/0/0/DataComponents/Entity/List/1931</a:t>
            </a:r>
            <a:endParaRPr lang="en-US" i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i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i="1" dirty="0">
              <a:solidFill>
                <a:schemeClr val="tx1"/>
              </a:solidFill>
            </a:endParaRPr>
          </a:p>
          <a:p>
            <a:pPr marL="742950" lvl="1" indent="-285750"/>
            <a:endParaRPr lang="en-US" i="1" dirty="0">
              <a:solidFill>
                <a:schemeClr val="tx1"/>
              </a:solidFill>
            </a:endParaRPr>
          </a:p>
          <a:p>
            <a:pPr marL="742950" lvl="1" indent="-285750"/>
            <a:endParaRPr lang="en-US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542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ODS 24-25 Finance related reporting status (</a:t>
            </a:r>
            <a:r>
              <a:rPr lang="en-US" sz="2000" b="1" i="1" dirty="0"/>
              <a:t>How Do I Know?)</a:t>
            </a: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0263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How to identify latest Ed-Fi “promoted” data</a:t>
            </a:r>
          </a:p>
          <a:p>
            <a:pPr marL="285750" indent="-285750"/>
            <a:r>
              <a:rPr lang="en-US" sz="1400" dirty="0">
                <a:solidFill>
                  <a:schemeClr val="tx1"/>
                </a:solidFill>
              </a:rPr>
              <a:t>Lower Right footer TEA Ed-Fi data/time stamp </a:t>
            </a:r>
          </a:p>
          <a:p>
            <a:pPr marL="742950" lvl="1" indent="-285750"/>
            <a:r>
              <a:rPr lang="en-US" sz="1200" dirty="0">
                <a:solidFill>
                  <a:schemeClr val="tx1"/>
                </a:solidFill>
              </a:rPr>
              <a:t>Every ODS page has a black footer and if TEA Ed-FI data is flowing it is noted on the lower corner</a:t>
            </a:r>
          </a:p>
          <a:p>
            <a:pPr marL="742950" lvl="1" indent="-285750"/>
            <a:endParaRPr lang="en-US" sz="1200" dirty="0">
              <a:solidFill>
                <a:schemeClr val="tx1"/>
              </a:solidFill>
            </a:endParaRPr>
          </a:p>
          <a:p>
            <a:pPr marL="285750" indent="-285750"/>
            <a:r>
              <a:rPr lang="en-US" sz="1200" dirty="0">
                <a:solidFill>
                  <a:schemeClr val="tx1"/>
                </a:solidFill>
              </a:rPr>
              <a:t>For specific submission details – reference the File Center</a:t>
            </a:r>
          </a:p>
          <a:p>
            <a:pPr marL="285750" indent="-285750"/>
            <a:r>
              <a:rPr lang="en-US" sz="1200" b="1" dirty="0">
                <a:solidFill>
                  <a:srgbClr val="FF0000"/>
                </a:solidFill>
              </a:rPr>
              <a:t>New File Center – Data Sources – TSDS Ed-Fi section:</a:t>
            </a:r>
            <a:endParaRPr lang="en-US" sz="1200" i="1" dirty="0">
              <a:solidFill>
                <a:srgbClr val="FF0000"/>
              </a:solidFill>
            </a:endParaRPr>
          </a:p>
          <a:p>
            <a:pPr marL="742950" lvl="1" indent="-285750"/>
            <a:endParaRPr lang="en-US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4E74B9-92D1-5DD5-8734-F185C10EE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00" y="1922117"/>
            <a:ext cx="7484763" cy="287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B187C6-CE14-89A6-381A-5931F76C66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792" y="2619878"/>
            <a:ext cx="4624684" cy="222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09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ODS 24-25 Finance related reporting status (</a:t>
            </a:r>
            <a:r>
              <a:rPr lang="en-US" sz="2000" b="1" i="1" dirty="0"/>
              <a:t>How Do I Know?)</a:t>
            </a: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0263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How to identify latest Ed-Fi “promoted” data</a:t>
            </a:r>
          </a:p>
          <a:p>
            <a:pPr marL="285750" indent="-285750"/>
            <a:endParaRPr lang="en-US" sz="1200" dirty="0">
              <a:solidFill>
                <a:schemeClr val="tx1"/>
              </a:solidFill>
            </a:endParaRPr>
          </a:p>
          <a:p>
            <a:pPr marL="285750" indent="-285750"/>
            <a:r>
              <a:rPr lang="en-US" sz="1200" dirty="0">
                <a:solidFill>
                  <a:schemeClr val="tx1"/>
                </a:solidFill>
              </a:rPr>
              <a:t>The Info Link on each submission provides the Category – Sub-category – Domain – Entity as reported (Records) to TEA IODS and Promoted (in OnDataSuite).</a:t>
            </a:r>
          </a:p>
          <a:p>
            <a:pPr marL="285750" indent="-285750"/>
            <a:endParaRPr lang="en-US" sz="1200" dirty="0">
              <a:solidFill>
                <a:schemeClr val="tx1"/>
              </a:solidFill>
            </a:endParaRPr>
          </a:p>
          <a:p>
            <a:pPr marL="285750" indent="-285750"/>
            <a:r>
              <a:rPr lang="en-US" sz="1200" dirty="0">
                <a:solidFill>
                  <a:schemeClr val="tx1"/>
                </a:solidFill>
              </a:rPr>
              <a:t>The basis of this logic is from TEA TWEDS </a:t>
            </a:r>
            <a:r>
              <a:rPr lang="en-US" sz="1200" dirty="0">
                <a:solidFill>
                  <a:schemeClr val="tx1"/>
                </a:solidFill>
                <a:hlinkClick r:id="rId3"/>
              </a:rPr>
              <a:t>https://tealprod.tea.state.tx.us/TWEDSAPI/23/0/0/DataComponents/CategoryDomainEntityRelations</a:t>
            </a:r>
            <a:r>
              <a:rPr lang="en-US" sz="1200" dirty="0">
                <a:solidFill>
                  <a:schemeClr val="tx1"/>
                </a:solidFill>
              </a:rPr>
              <a:t>  with relationship to Submission promotion logic applied. </a:t>
            </a:r>
            <a:endParaRPr lang="en-US" sz="800" dirty="0">
              <a:solidFill>
                <a:schemeClr val="tx1"/>
              </a:solidFill>
            </a:endParaRPr>
          </a:p>
          <a:p>
            <a:pPr marL="285750" indent="-285750"/>
            <a:endParaRPr lang="en-US" sz="1200" dirty="0">
              <a:solidFill>
                <a:schemeClr val="tx1"/>
              </a:solidFill>
            </a:endParaRPr>
          </a:p>
          <a:p>
            <a:pPr marL="285750" indent="-285750"/>
            <a:endParaRPr lang="en-US" sz="1200" dirty="0">
              <a:solidFill>
                <a:schemeClr val="tx1"/>
              </a:solidFill>
            </a:endParaRPr>
          </a:p>
          <a:p>
            <a:pPr marL="742950" lvl="1" indent="-285750"/>
            <a:endParaRPr lang="en-US" i="1" dirty="0">
              <a:solidFill>
                <a:schemeClr val="tx1"/>
              </a:solidFill>
            </a:endParaRPr>
          </a:p>
          <a:p>
            <a:pPr marL="742950" lvl="1" indent="-285750"/>
            <a:endParaRPr lang="en-US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057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ODS 24-25 Finance related reporting status (</a:t>
            </a:r>
            <a:r>
              <a:rPr lang="en-US" sz="2000" b="1" i="1" dirty="0"/>
              <a:t>How Do I Know?)</a:t>
            </a: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249823" y="937133"/>
            <a:ext cx="8520600" cy="35027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How to identify latest Ed-Fi “promoted” data</a:t>
            </a:r>
            <a:endParaRPr lang="en-US" sz="1200" dirty="0">
              <a:solidFill>
                <a:schemeClr val="tx1"/>
              </a:solidFill>
            </a:endParaRPr>
          </a:p>
          <a:p>
            <a:pPr marL="285750" indent="-285750"/>
            <a:r>
              <a:rPr lang="en-US" sz="1200" dirty="0">
                <a:solidFill>
                  <a:schemeClr val="tx1"/>
                </a:solidFill>
              </a:rPr>
              <a:t>File Center _ TSDS Ed-Fi _</a:t>
            </a:r>
            <a:r>
              <a:rPr lang="en-US" sz="1200" i="1" dirty="0">
                <a:solidFill>
                  <a:schemeClr val="tx1"/>
                </a:solidFill>
              </a:rPr>
              <a:t>API_FALL Info Ex:</a:t>
            </a:r>
          </a:p>
          <a:p>
            <a:pPr marL="285750" indent="-28575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867" y="4439875"/>
            <a:ext cx="29629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96CD0C-1CF4-9AC0-58F3-B25A867C3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946" y="1573040"/>
            <a:ext cx="6123477" cy="294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7957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1096</Words>
  <Application>Microsoft Office PowerPoint</Application>
  <PresentationFormat>On-screen Show (16:9)</PresentationFormat>
  <Paragraphs>113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Simple Light</vt:lpstr>
      <vt:lpstr>Finance Overview </vt:lpstr>
      <vt:lpstr>Agenda</vt:lpstr>
      <vt:lpstr>OnDataSuite(ODS) Introduction</vt:lpstr>
      <vt:lpstr>24-25 : TSDS Finance Reporting - What is Changing and What is Not</vt:lpstr>
      <vt:lpstr>24-25 : TSDS Finance Reporting - What is Changing and What is Not</vt:lpstr>
      <vt:lpstr>24-25 : TSDS Finance Reporting - What is Changing and What is Not</vt:lpstr>
      <vt:lpstr>ODS 24-25 Finance related reporting status (How Do I Know?)</vt:lpstr>
      <vt:lpstr>ODS 24-25 Finance related reporting status (How Do I Know?)</vt:lpstr>
      <vt:lpstr>ODS 24-25 Finance related reporting status (How Do I Know?)</vt:lpstr>
      <vt:lpstr>ODS 24-25 Finance related reporting status (How Do I Know?)</vt:lpstr>
      <vt:lpstr>Resources for ODS Finance Reporting</vt:lpstr>
      <vt:lpstr>Resources for ODS Finance Reporting</vt:lpstr>
      <vt:lpstr>Resources for ODS Finance Reporting</vt:lpstr>
      <vt:lpstr>Example for Fall PEIMS Review: Budget Revenues By Fund &amp; Object</vt:lpstr>
      <vt:lpstr>Example for Fall PEIMS Review: Budget Expenditures By Function &amp; Object Class Code</vt:lpstr>
      <vt:lpstr>Create Your Own Reports to Verify Data</vt:lpstr>
      <vt:lpstr>Resources for 24-25 ONLY -  XML Review</vt:lpstr>
      <vt:lpstr>Resources for ODS Finance Reporting – 24-25 ONLY XML Comparision</vt:lpstr>
      <vt:lpstr>ODS HELP Resources</vt:lpstr>
      <vt:lpstr>Upcoming Finance Sessions</vt:lpstr>
      <vt:lpstr>Q&amp;A / Follow-Up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Judi Sparks</dc:creator>
  <cp:lastModifiedBy>Judi Sparks</cp:lastModifiedBy>
  <cp:revision>22</cp:revision>
  <dcterms:modified xsi:type="dcterms:W3CDTF">2024-09-17T14:38:41Z</dcterms:modified>
</cp:coreProperties>
</file>